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55" r:id="rId1"/>
  </p:sldMasterIdLst>
  <p:notesMasterIdLst>
    <p:notesMasterId r:id="rId52"/>
  </p:notesMasterIdLst>
  <p:handoutMasterIdLst>
    <p:handoutMasterId r:id="rId53"/>
  </p:handoutMasterIdLst>
  <p:sldIdLst>
    <p:sldId id="427" r:id="rId2"/>
    <p:sldId id="429" r:id="rId3"/>
    <p:sldId id="428" r:id="rId4"/>
    <p:sldId id="459" r:id="rId5"/>
    <p:sldId id="460" r:id="rId6"/>
    <p:sldId id="430" r:id="rId7"/>
    <p:sldId id="431" r:id="rId8"/>
    <p:sldId id="270" r:id="rId9"/>
    <p:sldId id="432" r:id="rId10"/>
    <p:sldId id="433" r:id="rId11"/>
    <p:sldId id="434" r:id="rId12"/>
    <p:sldId id="435" r:id="rId13"/>
    <p:sldId id="261" r:id="rId14"/>
    <p:sldId id="272" r:id="rId15"/>
    <p:sldId id="436" r:id="rId16"/>
    <p:sldId id="438" r:id="rId17"/>
    <p:sldId id="440" r:id="rId18"/>
    <p:sldId id="439" r:id="rId19"/>
    <p:sldId id="437" r:id="rId20"/>
    <p:sldId id="441" r:id="rId21"/>
    <p:sldId id="442" r:id="rId22"/>
    <p:sldId id="443" r:id="rId23"/>
    <p:sldId id="444" r:id="rId24"/>
    <p:sldId id="447" r:id="rId25"/>
    <p:sldId id="275" r:id="rId26"/>
    <p:sldId id="276" r:id="rId27"/>
    <p:sldId id="291" r:id="rId28"/>
    <p:sldId id="448" r:id="rId29"/>
    <p:sldId id="449" r:id="rId30"/>
    <p:sldId id="450" r:id="rId31"/>
    <p:sldId id="451" r:id="rId32"/>
    <p:sldId id="452" r:id="rId33"/>
    <p:sldId id="453" r:id="rId34"/>
    <p:sldId id="304" r:id="rId35"/>
    <p:sldId id="454" r:id="rId36"/>
    <p:sldId id="306" r:id="rId37"/>
    <p:sldId id="309" r:id="rId38"/>
    <p:sldId id="310" r:id="rId39"/>
    <p:sldId id="285" r:id="rId40"/>
    <p:sldId id="455" r:id="rId41"/>
    <p:sldId id="326" r:id="rId42"/>
    <p:sldId id="320" r:id="rId43"/>
    <p:sldId id="321" r:id="rId44"/>
    <p:sldId id="322" r:id="rId45"/>
    <p:sldId id="323" r:id="rId46"/>
    <p:sldId id="324" r:id="rId47"/>
    <p:sldId id="325" r:id="rId48"/>
    <p:sldId id="457" r:id="rId49"/>
    <p:sldId id="456" r:id="rId50"/>
    <p:sldId id="458" r:id="rId51"/>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44C7B57-A0A8-4CEC-9A64-66DED1744A6A}">
          <p14:sldIdLst>
            <p14:sldId id="427"/>
            <p14:sldId id="429"/>
            <p14:sldId id="428"/>
            <p14:sldId id="459"/>
            <p14:sldId id="460"/>
            <p14:sldId id="430"/>
            <p14:sldId id="431"/>
            <p14:sldId id="270"/>
            <p14:sldId id="432"/>
            <p14:sldId id="433"/>
            <p14:sldId id="434"/>
            <p14:sldId id="435"/>
            <p14:sldId id="261"/>
            <p14:sldId id="272"/>
            <p14:sldId id="436"/>
            <p14:sldId id="438"/>
            <p14:sldId id="440"/>
            <p14:sldId id="439"/>
            <p14:sldId id="437"/>
            <p14:sldId id="441"/>
            <p14:sldId id="442"/>
            <p14:sldId id="443"/>
            <p14:sldId id="444"/>
            <p14:sldId id="447"/>
            <p14:sldId id="275"/>
            <p14:sldId id="276"/>
            <p14:sldId id="291"/>
            <p14:sldId id="448"/>
            <p14:sldId id="449"/>
            <p14:sldId id="450"/>
            <p14:sldId id="451"/>
            <p14:sldId id="452"/>
            <p14:sldId id="453"/>
            <p14:sldId id="304"/>
            <p14:sldId id="454"/>
            <p14:sldId id="306"/>
            <p14:sldId id="309"/>
            <p14:sldId id="310"/>
            <p14:sldId id="285"/>
            <p14:sldId id="455"/>
            <p14:sldId id="326"/>
            <p14:sldId id="320"/>
            <p14:sldId id="321"/>
            <p14:sldId id="322"/>
            <p14:sldId id="323"/>
            <p14:sldId id="324"/>
            <p14:sldId id="325"/>
            <p14:sldId id="457"/>
            <p14:sldId id="456"/>
            <p14:sldId id="4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19" userDrawn="1">
          <p15:clr>
            <a:srgbClr val="A4A3A4"/>
          </p15:clr>
        </p15:guide>
        <p15:guide id="4" pos="158" userDrawn="1">
          <p15:clr>
            <a:srgbClr val="A4A3A4"/>
          </p15:clr>
        </p15:guide>
        <p15:guide id="5" pos="5602" userDrawn="1">
          <p15:clr>
            <a:srgbClr val="A4A3A4"/>
          </p15:clr>
        </p15:guide>
        <p15:guide id="6" orient="horz" pos="5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柴田　敏" initials="柴田　敏" lastIdx="1" clrIdx="0">
    <p:extLst>
      <p:ext uri="{19B8F6BF-5375-455C-9EA6-DF929625EA0E}">
        <p15:presenceInfo xmlns:p15="http://schemas.microsoft.com/office/powerpoint/2012/main" userId="S-1-5-21-3287877420-3629943158-477716753-3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FFE1"/>
    <a:srgbClr val="000099"/>
    <a:srgbClr val="F5F9FD"/>
    <a:srgbClr val="FFDDFF"/>
    <a:srgbClr val="000066"/>
    <a:srgbClr val="FF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7" autoAdjust="0"/>
    <p:restoredTop sz="94280" autoAdjust="0"/>
  </p:normalViewPr>
  <p:slideViewPr>
    <p:cSldViewPr snapToGrid="0">
      <p:cViewPr varScale="1">
        <p:scale>
          <a:sx n="69" d="100"/>
          <a:sy n="69" d="100"/>
        </p:scale>
        <p:origin x="1182" y="66"/>
      </p:cViewPr>
      <p:guideLst>
        <p:guide orient="horz" pos="2160"/>
        <p:guide pos="2880"/>
        <p:guide orient="horz" pos="119"/>
        <p:guide pos="158"/>
        <p:guide pos="5602"/>
        <p:guide orient="horz" pos="572"/>
      </p:guideLst>
    </p:cSldViewPr>
  </p:slideViewPr>
  <p:notesTextViewPr>
    <p:cViewPr>
      <p:scale>
        <a:sx n="100" d="100"/>
        <a:sy n="100" d="100"/>
      </p:scale>
      <p:origin x="0" y="0"/>
    </p:cViewPr>
  </p:notesTextViewPr>
  <p:notesViewPr>
    <p:cSldViewPr snapToGrid="0">
      <p:cViewPr varScale="1">
        <p:scale>
          <a:sx n="71" d="100"/>
          <a:sy n="71" d="100"/>
        </p:scale>
        <p:origin x="1764"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18AD6CC-5143-817A-7B93-4660918F1B9A}"/>
              </a:ext>
            </a:extLst>
          </p:cNvPr>
          <p:cNvSpPr>
            <a:spLocks noGrp="1"/>
          </p:cNvSpPr>
          <p:nvPr>
            <p:ph type="hdr" sz="quarter"/>
          </p:nvPr>
        </p:nvSpPr>
        <p:spPr>
          <a:xfrm>
            <a:off x="2" y="1"/>
            <a:ext cx="4309057" cy="341393"/>
          </a:xfrm>
          <a:prstGeom prst="rect">
            <a:avLst/>
          </a:prstGeom>
        </p:spPr>
        <p:txBody>
          <a:bodyPr vert="horz" lIns="91408" tIns="45704" rIns="91408" bIns="45704"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78B1C50D-BA53-B694-04C8-86EB36A4D6DA}"/>
              </a:ext>
            </a:extLst>
          </p:cNvPr>
          <p:cNvSpPr>
            <a:spLocks noGrp="1"/>
          </p:cNvSpPr>
          <p:nvPr>
            <p:ph type="dt" sz="quarter" idx="1"/>
          </p:nvPr>
        </p:nvSpPr>
        <p:spPr>
          <a:xfrm>
            <a:off x="5630288" y="1"/>
            <a:ext cx="4306737" cy="341393"/>
          </a:xfrm>
          <a:prstGeom prst="rect">
            <a:avLst/>
          </a:prstGeom>
        </p:spPr>
        <p:txBody>
          <a:bodyPr vert="horz" lIns="91408" tIns="45704" rIns="91408" bIns="45704" rtlCol="0"/>
          <a:lstStyle>
            <a:lvl1pPr algn="r" eaLnBrk="1" fontAlgn="auto" hangingPunct="1">
              <a:spcBef>
                <a:spcPts val="0"/>
              </a:spcBef>
              <a:spcAft>
                <a:spcPts val="0"/>
              </a:spcAft>
              <a:defRPr sz="1300">
                <a:latin typeface="+mn-lt"/>
                <a:ea typeface="+mn-ea"/>
              </a:defRPr>
            </a:lvl1pPr>
          </a:lstStyle>
          <a:p>
            <a:pPr>
              <a:defRPr/>
            </a:pPr>
            <a:fld id="{359EE0F5-C6D5-413F-A7E9-E2A172A9FCD9}" type="datetimeFigureOut">
              <a:rPr lang="ja-JP" altLang="en-US"/>
              <a:pPr>
                <a:defRPr/>
              </a:pPr>
              <a:t>2022/11/29</a:t>
            </a:fld>
            <a:endParaRPr lang="ja-JP" altLang="en-US"/>
          </a:p>
        </p:txBody>
      </p:sp>
      <p:sp>
        <p:nvSpPr>
          <p:cNvPr id="4" name="フッター プレースホルダー 3">
            <a:extLst>
              <a:ext uri="{FF2B5EF4-FFF2-40B4-BE49-F238E27FC236}">
                <a16:creationId xmlns:a16="http://schemas.microsoft.com/office/drawing/2014/main" id="{FC4D1F40-1600-344C-7E79-3B624750284A}"/>
              </a:ext>
            </a:extLst>
          </p:cNvPr>
          <p:cNvSpPr>
            <a:spLocks noGrp="1"/>
          </p:cNvSpPr>
          <p:nvPr>
            <p:ph type="ftr" sz="quarter" idx="2"/>
          </p:nvPr>
        </p:nvSpPr>
        <p:spPr>
          <a:xfrm>
            <a:off x="2" y="6465809"/>
            <a:ext cx="4309057" cy="341393"/>
          </a:xfrm>
          <a:prstGeom prst="rect">
            <a:avLst/>
          </a:prstGeom>
        </p:spPr>
        <p:txBody>
          <a:bodyPr vert="horz" lIns="91408" tIns="45704" rIns="91408" bIns="45704"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0B827C7-795B-16C0-3C82-C8F532DDE704}"/>
              </a:ext>
            </a:extLst>
          </p:cNvPr>
          <p:cNvSpPr>
            <a:spLocks noGrp="1"/>
          </p:cNvSpPr>
          <p:nvPr>
            <p:ph type="sldNum" sz="quarter" idx="3"/>
          </p:nvPr>
        </p:nvSpPr>
        <p:spPr>
          <a:xfrm>
            <a:off x="5630288" y="6465809"/>
            <a:ext cx="4306737" cy="341393"/>
          </a:xfrm>
          <a:prstGeom prst="rect">
            <a:avLst/>
          </a:prstGeom>
        </p:spPr>
        <p:txBody>
          <a:bodyPr vert="horz" wrap="square" lIns="91408" tIns="45704" rIns="91408" bIns="45704"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CFF43559-6942-4358-9AD6-663370FFBF4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B745C41-00E4-5747-B6A0-7B89707077FA}"/>
              </a:ext>
            </a:extLst>
          </p:cNvPr>
          <p:cNvSpPr>
            <a:spLocks noGrp="1"/>
          </p:cNvSpPr>
          <p:nvPr>
            <p:ph type="hdr" sz="quarter"/>
          </p:nvPr>
        </p:nvSpPr>
        <p:spPr>
          <a:xfrm>
            <a:off x="2" y="1"/>
            <a:ext cx="4309057" cy="341393"/>
          </a:xfrm>
          <a:prstGeom prst="rect">
            <a:avLst/>
          </a:prstGeom>
        </p:spPr>
        <p:txBody>
          <a:bodyPr vert="horz" lIns="91408" tIns="45704" rIns="91408" bIns="45704"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510064F-832D-B73F-7C0D-FA24170CD14A}"/>
              </a:ext>
            </a:extLst>
          </p:cNvPr>
          <p:cNvSpPr>
            <a:spLocks noGrp="1"/>
          </p:cNvSpPr>
          <p:nvPr>
            <p:ph type="dt" idx="1"/>
          </p:nvPr>
        </p:nvSpPr>
        <p:spPr>
          <a:xfrm>
            <a:off x="5630288" y="1"/>
            <a:ext cx="4306737" cy="341393"/>
          </a:xfrm>
          <a:prstGeom prst="rect">
            <a:avLst/>
          </a:prstGeom>
        </p:spPr>
        <p:txBody>
          <a:bodyPr vert="horz" lIns="91408" tIns="45704" rIns="91408" bIns="45704" rtlCol="0"/>
          <a:lstStyle>
            <a:lvl1pPr algn="r" eaLnBrk="1" fontAlgn="auto" hangingPunct="1">
              <a:spcBef>
                <a:spcPts val="0"/>
              </a:spcBef>
              <a:spcAft>
                <a:spcPts val="0"/>
              </a:spcAft>
              <a:defRPr sz="1300">
                <a:latin typeface="+mn-lt"/>
                <a:ea typeface="+mn-ea"/>
              </a:defRPr>
            </a:lvl1pPr>
          </a:lstStyle>
          <a:p>
            <a:pPr>
              <a:defRPr/>
            </a:pPr>
            <a:fld id="{020026B6-FC7F-4A78-B840-B342234AD3F4}" type="datetimeFigureOut">
              <a:rPr lang="ja-JP" altLang="en-US"/>
              <a:pPr>
                <a:defRPr/>
              </a:pPr>
              <a:t>2022/11/29</a:t>
            </a:fld>
            <a:endParaRPr lang="ja-JP" altLang="en-US" dirty="0"/>
          </a:p>
        </p:txBody>
      </p:sp>
      <p:sp>
        <p:nvSpPr>
          <p:cNvPr id="4" name="スライド イメージ プレースホルダー 3">
            <a:extLst>
              <a:ext uri="{FF2B5EF4-FFF2-40B4-BE49-F238E27FC236}">
                <a16:creationId xmlns:a16="http://schemas.microsoft.com/office/drawing/2014/main" id="{845ADC8B-6B10-D5E6-E350-AD70AB2E6C64}"/>
              </a:ext>
            </a:extLst>
          </p:cNvPr>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08" tIns="45704" rIns="91408" bIns="45704"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4D1F30A7-1718-DA55-B28E-719276319B19}"/>
              </a:ext>
            </a:extLst>
          </p:cNvPr>
          <p:cNvSpPr>
            <a:spLocks noGrp="1"/>
          </p:cNvSpPr>
          <p:nvPr>
            <p:ph type="body" sz="quarter" idx="3"/>
          </p:nvPr>
        </p:nvSpPr>
        <p:spPr>
          <a:xfrm>
            <a:off x="994397" y="3276939"/>
            <a:ext cx="7950544" cy="2678954"/>
          </a:xfrm>
          <a:prstGeom prst="rect">
            <a:avLst/>
          </a:prstGeom>
        </p:spPr>
        <p:txBody>
          <a:bodyPr vert="horz" lIns="91408" tIns="45704" rIns="91408" bIns="4570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83973845-380A-3337-6332-4210E087BF9C}"/>
              </a:ext>
            </a:extLst>
          </p:cNvPr>
          <p:cNvSpPr>
            <a:spLocks noGrp="1"/>
          </p:cNvSpPr>
          <p:nvPr>
            <p:ph type="ftr" sz="quarter" idx="4"/>
          </p:nvPr>
        </p:nvSpPr>
        <p:spPr>
          <a:xfrm>
            <a:off x="2" y="6465809"/>
            <a:ext cx="4309057" cy="341393"/>
          </a:xfrm>
          <a:prstGeom prst="rect">
            <a:avLst/>
          </a:prstGeom>
        </p:spPr>
        <p:txBody>
          <a:bodyPr vert="horz" lIns="91408" tIns="45704" rIns="91408" bIns="45704"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D1504B3-02A9-A156-05C2-A72F6BA69B3C}"/>
              </a:ext>
            </a:extLst>
          </p:cNvPr>
          <p:cNvSpPr>
            <a:spLocks noGrp="1"/>
          </p:cNvSpPr>
          <p:nvPr>
            <p:ph type="sldNum" sz="quarter" idx="5"/>
          </p:nvPr>
        </p:nvSpPr>
        <p:spPr>
          <a:xfrm>
            <a:off x="5630288" y="6465809"/>
            <a:ext cx="4306737" cy="341393"/>
          </a:xfrm>
          <a:prstGeom prst="rect">
            <a:avLst/>
          </a:prstGeom>
        </p:spPr>
        <p:txBody>
          <a:bodyPr vert="horz" wrap="square" lIns="91408" tIns="45704" rIns="91408" bIns="45704"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64E6741E-A8DB-4F3A-913A-2ADCF5EB863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0</a:t>
            </a:fld>
            <a:endParaRPr lang="ja-JP" altLang="en-US"/>
          </a:p>
        </p:txBody>
      </p:sp>
    </p:spTree>
    <p:extLst>
      <p:ext uri="{BB962C8B-B14F-4D97-AF65-F5344CB8AC3E}">
        <p14:creationId xmlns:p14="http://schemas.microsoft.com/office/powerpoint/2010/main" val="152999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11</a:t>
            </a:fld>
            <a:endParaRPr lang="ja-JP" altLang="en-US"/>
          </a:p>
        </p:txBody>
      </p:sp>
    </p:spTree>
    <p:extLst>
      <p:ext uri="{BB962C8B-B14F-4D97-AF65-F5344CB8AC3E}">
        <p14:creationId xmlns:p14="http://schemas.microsoft.com/office/powerpoint/2010/main" val="31269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A8ED4EE-394D-65ED-88EA-1CF1010CDC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C11783CD-FAE4-40D4-89F2-AE7B270E7B49}"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12</a:t>
            </a:fld>
            <a:endParaRPr lang="en-US" altLang="ja-JP">
              <a:latin typeface="Arial" panose="020B0604020202020204" pitchFamily="34" charset="0"/>
              <a:ea typeface="ＭＳ Ｐゴシック" panose="020B0600070205080204" pitchFamily="50" charset="-128"/>
            </a:endParaRPr>
          </a:p>
        </p:txBody>
      </p:sp>
      <p:sp>
        <p:nvSpPr>
          <p:cNvPr id="39939" name="Rectangle 2">
            <a:extLst>
              <a:ext uri="{FF2B5EF4-FFF2-40B4-BE49-F238E27FC236}">
                <a16:creationId xmlns:a16="http://schemas.microsoft.com/office/drawing/2014/main" id="{63E75031-148B-948A-2B99-204CB5298D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99394C5C-D1A0-AD19-807B-39FABBF511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dirty="0">
              <a:latin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13</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14</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45105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15</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406222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16</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196988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17</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74427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18</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8668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19</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11522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20</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06331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1</a:t>
            </a:fld>
            <a:endParaRPr lang="ja-JP" altLang="en-US"/>
          </a:p>
        </p:txBody>
      </p:sp>
    </p:spTree>
    <p:extLst>
      <p:ext uri="{BB962C8B-B14F-4D97-AF65-F5344CB8AC3E}">
        <p14:creationId xmlns:p14="http://schemas.microsoft.com/office/powerpoint/2010/main" val="3451481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21</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557655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22</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75593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23</a:t>
            </a:fld>
            <a:endParaRPr lang="ja-JP" altLang="en-US"/>
          </a:p>
        </p:txBody>
      </p:sp>
    </p:spTree>
    <p:extLst>
      <p:ext uri="{BB962C8B-B14F-4D97-AF65-F5344CB8AC3E}">
        <p14:creationId xmlns:p14="http://schemas.microsoft.com/office/powerpoint/2010/main" val="171294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55A4BFC-F0A3-EA73-A188-59F69F0811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3E263DC4-1A28-4664-8681-0BC4B39E0202}"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24</a:t>
            </a:fld>
            <a:endParaRPr lang="en-US" altLang="ja-JP">
              <a:latin typeface="Arial" panose="020B0604020202020204" pitchFamily="34" charset="0"/>
              <a:ea typeface="ＭＳ Ｐゴシック" panose="020B0600070205080204" pitchFamily="50" charset="-128"/>
            </a:endParaRPr>
          </a:p>
        </p:txBody>
      </p:sp>
      <p:sp>
        <p:nvSpPr>
          <p:cNvPr id="70659" name="Rectangle 2">
            <a:extLst>
              <a:ext uri="{FF2B5EF4-FFF2-40B4-BE49-F238E27FC236}">
                <a16:creationId xmlns:a16="http://schemas.microsoft.com/office/drawing/2014/main" id="{21DE052F-D0D5-BC98-D5D9-4BE5E22DF4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54E9C0E6-C958-7C00-46A3-0F437CDB5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z="1000" dirty="0">
              <a:ea typeface="ＭＳ ゴシック" panose="020B0609070205080204" pitchFamily="49" charset="-128"/>
            </a:endParaRPr>
          </a:p>
          <a:p>
            <a:pPr eaLnBrk="1" hangingPunct="1">
              <a:spcBef>
                <a:spcPct val="0"/>
              </a:spcBef>
            </a:pPr>
            <a:endParaRPr lang="en-US" altLang="ja-JP" sz="1400" dirty="0">
              <a:latin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C8CBCE6-F4AD-C694-DEA6-7578D60F1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2895E1B5-C52E-443A-A950-E8CA1BF36EBC}"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25</a:t>
            </a:fld>
            <a:endParaRPr lang="en-US" altLang="ja-JP">
              <a:latin typeface="Arial" panose="020B0604020202020204" pitchFamily="34" charset="0"/>
              <a:ea typeface="ＭＳ Ｐゴシック" panose="020B0600070205080204" pitchFamily="50" charset="-128"/>
            </a:endParaRPr>
          </a:p>
        </p:txBody>
      </p:sp>
      <p:sp>
        <p:nvSpPr>
          <p:cNvPr id="72707" name="Rectangle 2">
            <a:extLst>
              <a:ext uri="{FF2B5EF4-FFF2-40B4-BE49-F238E27FC236}">
                <a16:creationId xmlns:a16="http://schemas.microsoft.com/office/drawing/2014/main" id="{AF741D9A-8EEA-6E0C-E77A-E9232CDEE6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7A589382-5E8C-43B6-C8E7-238BDC64EB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latin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ACDD6AF-F0E6-B83D-EEB0-D9AF8A70EB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6E388512-924E-4F36-B5E5-D8FCEB32DB7F}"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26</a:t>
            </a:fld>
            <a:endParaRPr lang="en-US" altLang="ja-JP">
              <a:latin typeface="Arial" panose="020B0604020202020204" pitchFamily="34" charset="0"/>
              <a:ea typeface="ＭＳ Ｐゴシック" panose="020B0600070205080204" pitchFamily="50" charset="-128"/>
            </a:endParaRPr>
          </a:p>
        </p:txBody>
      </p:sp>
      <p:sp>
        <p:nvSpPr>
          <p:cNvPr id="93187" name="Rectangle 2">
            <a:extLst>
              <a:ext uri="{FF2B5EF4-FFF2-40B4-BE49-F238E27FC236}">
                <a16:creationId xmlns:a16="http://schemas.microsoft.com/office/drawing/2014/main" id="{8865C408-BC91-9444-1366-6248A9CFC8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F9A81D22-2929-2715-39FB-CAE50F5AE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latin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27</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51616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28</a:t>
            </a:fld>
            <a:endParaRPr lang="ja-JP" altLang="en-US"/>
          </a:p>
        </p:txBody>
      </p:sp>
    </p:spTree>
    <p:extLst>
      <p:ext uri="{BB962C8B-B14F-4D97-AF65-F5344CB8AC3E}">
        <p14:creationId xmlns:p14="http://schemas.microsoft.com/office/powerpoint/2010/main" val="3002184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29</a:t>
            </a:fld>
            <a:endParaRPr lang="ja-JP" altLang="en-US"/>
          </a:p>
        </p:txBody>
      </p:sp>
    </p:spTree>
    <p:extLst>
      <p:ext uri="{BB962C8B-B14F-4D97-AF65-F5344CB8AC3E}">
        <p14:creationId xmlns:p14="http://schemas.microsoft.com/office/powerpoint/2010/main" val="1782974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30</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88760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a:t>
            </a:fld>
            <a:endParaRPr lang="ja-JP" altLang="en-US"/>
          </a:p>
        </p:txBody>
      </p:sp>
    </p:spTree>
    <p:extLst>
      <p:ext uri="{BB962C8B-B14F-4D97-AF65-F5344CB8AC3E}">
        <p14:creationId xmlns:p14="http://schemas.microsoft.com/office/powerpoint/2010/main" val="317280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31</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335094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32</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360622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46F3568-52B8-D398-9FD8-0149BC4EC1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9278C957-896E-4352-AA76-096FDC1D677A}"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33</a:t>
            </a:fld>
            <a:endParaRPr lang="en-US" altLang="ja-JP">
              <a:latin typeface="Arial" panose="020B0604020202020204" pitchFamily="34" charset="0"/>
              <a:ea typeface="ＭＳ Ｐゴシック" panose="020B0600070205080204" pitchFamily="50" charset="-128"/>
            </a:endParaRPr>
          </a:p>
        </p:txBody>
      </p:sp>
      <p:sp>
        <p:nvSpPr>
          <p:cNvPr id="114691" name="Rectangle 2">
            <a:extLst>
              <a:ext uri="{FF2B5EF4-FFF2-40B4-BE49-F238E27FC236}">
                <a16:creationId xmlns:a16="http://schemas.microsoft.com/office/drawing/2014/main" id="{BABBF44A-180E-1E25-3B68-2601B157C9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ACA337B6-81FB-3AC6-7B7E-DA4848A04D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latin typeface="ＭＳ Ｐゴシック" panose="020B0600070205080204" pitchFamily="5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34</a:t>
            </a:fld>
            <a:endParaRPr lang="ja-JP" altLang="en-US"/>
          </a:p>
        </p:txBody>
      </p:sp>
    </p:spTree>
    <p:extLst>
      <p:ext uri="{BB962C8B-B14F-4D97-AF65-F5344CB8AC3E}">
        <p14:creationId xmlns:p14="http://schemas.microsoft.com/office/powerpoint/2010/main" val="225015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5FCC8131-E672-9592-F7D2-3A0FC8C88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1785245-A569-47DD-9783-7F66EBDBB27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35</a:t>
            </a:fld>
            <a:endParaRPr lang="en-US" altLang="ja-JP">
              <a:latin typeface="Arial" panose="020B0604020202020204" pitchFamily="34" charset="0"/>
              <a:ea typeface="ＭＳ Ｐゴシック" panose="020B0600070205080204" pitchFamily="50" charset="-128"/>
            </a:endParaRPr>
          </a:p>
        </p:txBody>
      </p:sp>
      <p:sp>
        <p:nvSpPr>
          <p:cNvPr id="120835" name="Rectangle 2">
            <a:extLst>
              <a:ext uri="{FF2B5EF4-FFF2-40B4-BE49-F238E27FC236}">
                <a16:creationId xmlns:a16="http://schemas.microsoft.com/office/drawing/2014/main" id="{094D7395-ABD6-AB13-C6C6-5D9C5498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a:extLst>
              <a:ext uri="{FF2B5EF4-FFF2-40B4-BE49-F238E27FC236}">
                <a16:creationId xmlns:a16="http://schemas.microsoft.com/office/drawing/2014/main" id="{202C6BC2-4774-9D31-0927-44A49F7543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D376B40D-A903-FE18-9C56-D0F0C8D728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E523E23-260C-443F-9F93-69D863A5E5B2}"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36</a:t>
            </a:fld>
            <a:endParaRPr lang="en-US" altLang="ja-JP">
              <a:latin typeface="Arial" panose="020B0604020202020204" pitchFamily="34" charset="0"/>
              <a:ea typeface="ＭＳ Ｐゴシック" panose="020B0600070205080204" pitchFamily="50" charset="-128"/>
            </a:endParaRPr>
          </a:p>
        </p:txBody>
      </p:sp>
      <p:sp>
        <p:nvSpPr>
          <p:cNvPr id="122883" name="Rectangle 2">
            <a:extLst>
              <a:ext uri="{FF2B5EF4-FFF2-40B4-BE49-F238E27FC236}">
                <a16:creationId xmlns:a16="http://schemas.microsoft.com/office/drawing/2014/main" id="{FFD700AB-7314-54B1-C0F6-070244C23D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a:extLst>
              <a:ext uri="{FF2B5EF4-FFF2-40B4-BE49-F238E27FC236}">
                <a16:creationId xmlns:a16="http://schemas.microsoft.com/office/drawing/2014/main" id="{868E8408-A6F4-1D35-8C85-9301805475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latin typeface="ＭＳ Ｐゴシック" panose="020B0600070205080204"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2E985EC-5D32-7D74-471C-8952F116EB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9DDF838C-A079-43CE-B294-E70F8E0E91C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37</a:t>
            </a:fld>
            <a:endParaRPr lang="en-US" altLang="ja-JP">
              <a:latin typeface="Arial" panose="020B0604020202020204" pitchFamily="34" charset="0"/>
              <a:ea typeface="ＭＳ Ｐゴシック" panose="020B0600070205080204" pitchFamily="50" charset="-128"/>
            </a:endParaRPr>
          </a:p>
        </p:txBody>
      </p:sp>
      <p:sp>
        <p:nvSpPr>
          <p:cNvPr id="124931" name="Rectangle 2">
            <a:extLst>
              <a:ext uri="{FF2B5EF4-FFF2-40B4-BE49-F238E27FC236}">
                <a16:creationId xmlns:a16="http://schemas.microsoft.com/office/drawing/2014/main" id="{290C8E12-26CE-337B-932B-351BDAC94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a:extLst>
              <a:ext uri="{FF2B5EF4-FFF2-40B4-BE49-F238E27FC236}">
                <a16:creationId xmlns:a16="http://schemas.microsoft.com/office/drawing/2014/main" id="{DC2E1372-3C40-DFBF-F156-83BD133B4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130657A-8A45-5249-CB79-9A0866D9EA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6C824ACD-4B71-4A18-BAA4-5F2178ED7D5A}"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38</a:t>
            </a:fld>
            <a:endParaRPr lang="en-US" altLang="ja-JP">
              <a:latin typeface="Arial" panose="020B0604020202020204" pitchFamily="34" charset="0"/>
              <a:ea typeface="ＭＳ Ｐゴシック" panose="020B0600070205080204" pitchFamily="50" charset="-128"/>
            </a:endParaRPr>
          </a:p>
        </p:txBody>
      </p:sp>
      <p:sp>
        <p:nvSpPr>
          <p:cNvPr id="87043" name="Rectangle 2">
            <a:extLst>
              <a:ext uri="{FF2B5EF4-FFF2-40B4-BE49-F238E27FC236}">
                <a16:creationId xmlns:a16="http://schemas.microsoft.com/office/drawing/2014/main" id="{BCB6B932-7C9B-C6A7-7D67-922ADFB140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85ED050E-DF44-B744-319E-B0A127E8D53E}"/>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39</a:t>
            </a:fld>
            <a:endParaRPr lang="ja-JP" altLang="en-US"/>
          </a:p>
        </p:txBody>
      </p:sp>
    </p:spTree>
    <p:extLst>
      <p:ext uri="{BB962C8B-B14F-4D97-AF65-F5344CB8AC3E}">
        <p14:creationId xmlns:p14="http://schemas.microsoft.com/office/powerpoint/2010/main" val="995604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F4DC6B42-5A3B-09E4-8EB1-E10A7F560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CD8F10E-B133-4788-9180-0C685A90F189}"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40</a:t>
            </a:fld>
            <a:endParaRPr lang="en-US" altLang="ja-JP">
              <a:latin typeface="Arial" panose="020B0604020202020204" pitchFamily="34" charset="0"/>
              <a:ea typeface="ＭＳ Ｐゴシック" panose="020B0600070205080204" pitchFamily="50" charset="-128"/>
            </a:endParaRPr>
          </a:p>
        </p:txBody>
      </p:sp>
      <p:sp>
        <p:nvSpPr>
          <p:cNvPr id="147459" name="Rectangle 2">
            <a:extLst>
              <a:ext uri="{FF2B5EF4-FFF2-40B4-BE49-F238E27FC236}">
                <a16:creationId xmlns:a16="http://schemas.microsoft.com/office/drawing/2014/main" id="{26B560FE-2A09-C6FE-B607-8761B05EB6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658A30F8-DA48-686E-6C66-C85497033C08}"/>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5</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dirty="0">
              <a:latin typeface="ＭＳ Ｐゴシック" panose="020B0600070205080204" pitchFamily="50" charset="-128"/>
            </a:endParaRPr>
          </a:p>
        </p:txBody>
      </p:sp>
    </p:spTree>
    <p:extLst>
      <p:ext uri="{BB962C8B-B14F-4D97-AF65-F5344CB8AC3E}">
        <p14:creationId xmlns:p14="http://schemas.microsoft.com/office/powerpoint/2010/main" val="2866677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731E723E-A21F-34E4-B31C-60FFE73060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AC880FFD-9339-4245-847A-A385122FE1ED}"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41</a:t>
            </a:fld>
            <a:endParaRPr lang="en-US" altLang="ja-JP">
              <a:latin typeface="Arial" panose="020B0604020202020204" pitchFamily="34" charset="0"/>
              <a:ea typeface="ＭＳ Ｐゴシック" panose="020B0600070205080204" pitchFamily="50" charset="-128"/>
            </a:endParaRPr>
          </a:p>
        </p:txBody>
      </p:sp>
      <p:sp>
        <p:nvSpPr>
          <p:cNvPr id="149507" name="Rectangle 2">
            <a:extLst>
              <a:ext uri="{FF2B5EF4-FFF2-40B4-BE49-F238E27FC236}">
                <a16:creationId xmlns:a16="http://schemas.microsoft.com/office/drawing/2014/main" id="{6D309869-0C58-67A3-1754-1E5D7E9281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7B7D0721-997E-C655-D485-54AB70CCEAD7}"/>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B69F0975-56C6-26CA-B38F-3D5710C83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6C2FC72F-83ED-41BD-966A-D5C28D6025A7}"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42</a:t>
            </a:fld>
            <a:endParaRPr lang="en-US" altLang="ja-JP">
              <a:latin typeface="Arial" panose="020B0604020202020204" pitchFamily="34" charset="0"/>
              <a:ea typeface="ＭＳ Ｐゴシック" panose="020B0600070205080204" pitchFamily="50" charset="-128"/>
            </a:endParaRPr>
          </a:p>
        </p:txBody>
      </p:sp>
      <p:sp>
        <p:nvSpPr>
          <p:cNvPr id="151555" name="Rectangle 2">
            <a:extLst>
              <a:ext uri="{FF2B5EF4-FFF2-40B4-BE49-F238E27FC236}">
                <a16:creationId xmlns:a16="http://schemas.microsoft.com/office/drawing/2014/main" id="{37683071-522E-A8FA-3EF5-748B7617C5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66BA2B42-71BF-FFF6-2CF8-F61543B814B2}"/>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CF4E141-79E3-4431-A76C-83533908F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A2A65B92-8563-4DD5-9BC9-7DD8073172F2}"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43</a:t>
            </a:fld>
            <a:endParaRPr lang="en-US" altLang="ja-JP">
              <a:latin typeface="Arial" panose="020B0604020202020204" pitchFamily="34" charset="0"/>
              <a:ea typeface="ＭＳ Ｐゴシック" panose="020B0600070205080204" pitchFamily="50" charset="-128"/>
            </a:endParaRPr>
          </a:p>
        </p:txBody>
      </p:sp>
      <p:sp>
        <p:nvSpPr>
          <p:cNvPr id="153603" name="Rectangle 2">
            <a:extLst>
              <a:ext uri="{FF2B5EF4-FFF2-40B4-BE49-F238E27FC236}">
                <a16:creationId xmlns:a16="http://schemas.microsoft.com/office/drawing/2014/main" id="{F426C652-73D4-9376-CDB3-EAF5B4DA19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a:extLst>
              <a:ext uri="{FF2B5EF4-FFF2-40B4-BE49-F238E27FC236}">
                <a16:creationId xmlns:a16="http://schemas.microsoft.com/office/drawing/2014/main" id="{1B3BA21D-2B05-2EA9-0AA2-8DBCF2D419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B0108618-4C03-D6EE-1182-9BE7702AE7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0AB3A0A2-EC91-4D87-BCD7-BF6CB5076397}"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44</a:t>
            </a:fld>
            <a:endParaRPr lang="en-US" altLang="ja-JP">
              <a:latin typeface="Arial" panose="020B0604020202020204" pitchFamily="34" charset="0"/>
              <a:ea typeface="ＭＳ Ｐゴシック" panose="020B0600070205080204" pitchFamily="50" charset="-128"/>
            </a:endParaRPr>
          </a:p>
        </p:txBody>
      </p:sp>
      <p:sp>
        <p:nvSpPr>
          <p:cNvPr id="155651" name="Rectangle 2">
            <a:extLst>
              <a:ext uri="{FF2B5EF4-FFF2-40B4-BE49-F238E27FC236}">
                <a16:creationId xmlns:a16="http://schemas.microsoft.com/office/drawing/2014/main" id="{F495A90E-43A3-B965-7AC6-D8B42C6307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806D29DB-0974-1405-AB60-59CE37815AAC}"/>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4DDDDA0A-BE70-F713-95FF-63B75D0CB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7AC9F487-459D-44A8-9B71-B3604D52B28C}"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45</a:t>
            </a:fld>
            <a:endParaRPr lang="en-US" altLang="ja-JP">
              <a:latin typeface="Arial" panose="020B0604020202020204" pitchFamily="34" charset="0"/>
              <a:ea typeface="ＭＳ Ｐゴシック" panose="020B0600070205080204" pitchFamily="50" charset="-128"/>
            </a:endParaRPr>
          </a:p>
        </p:txBody>
      </p:sp>
      <p:sp>
        <p:nvSpPr>
          <p:cNvPr id="157699" name="Rectangle 2">
            <a:extLst>
              <a:ext uri="{FF2B5EF4-FFF2-40B4-BE49-F238E27FC236}">
                <a16:creationId xmlns:a16="http://schemas.microsoft.com/office/drawing/2014/main" id="{1D0036DD-8DB5-75C9-E0A5-71A3B88812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828F44E9-8FEA-065F-1CBF-F0DF9D37EF67}"/>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3CDF07CB-4204-6F2D-637E-4D52DE139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B6BEFE26-776F-42C7-BDAC-E5A764D9003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46</a:t>
            </a:fld>
            <a:endParaRPr lang="en-US" altLang="ja-JP">
              <a:latin typeface="Arial" panose="020B0604020202020204" pitchFamily="34" charset="0"/>
              <a:ea typeface="ＭＳ Ｐゴシック" panose="020B0600070205080204" pitchFamily="50" charset="-128"/>
            </a:endParaRPr>
          </a:p>
        </p:txBody>
      </p:sp>
      <p:sp>
        <p:nvSpPr>
          <p:cNvPr id="159747" name="Rectangle 2">
            <a:extLst>
              <a:ext uri="{FF2B5EF4-FFF2-40B4-BE49-F238E27FC236}">
                <a16:creationId xmlns:a16="http://schemas.microsoft.com/office/drawing/2014/main" id="{CA7D4399-2E1B-D792-C963-7AD62747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DA2E8E60-4EE5-71D9-739F-A9996229BEF6}"/>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47</a:t>
            </a:fld>
            <a:endParaRPr lang="ja-JP" altLang="en-US"/>
          </a:p>
        </p:txBody>
      </p:sp>
    </p:spTree>
    <p:extLst>
      <p:ext uri="{BB962C8B-B14F-4D97-AF65-F5344CB8AC3E}">
        <p14:creationId xmlns:p14="http://schemas.microsoft.com/office/powerpoint/2010/main" val="988528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3CDF07CB-4204-6F2D-637E-4D52DE139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B6BEFE26-776F-42C7-BDAC-E5A764D9003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48</a:t>
            </a:fld>
            <a:endParaRPr lang="en-US" altLang="ja-JP">
              <a:latin typeface="Arial" panose="020B0604020202020204" pitchFamily="34" charset="0"/>
              <a:ea typeface="ＭＳ Ｐゴシック" panose="020B0600070205080204" pitchFamily="50" charset="-128"/>
            </a:endParaRPr>
          </a:p>
        </p:txBody>
      </p:sp>
      <p:sp>
        <p:nvSpPr>
          <p:cNvPr id="159747" name="Rectangle 2">
            <a:extLst>
              <a:ext uri="{FF2B5EF4-FFF2-40B4-BE49-F238E27FC236}">
                <a16:creationId xmlns:a16="http://schemas.microsoft.com/office/drawing/2014/main" id="{CA7D4399-2E1B-D792-C963-7AD62747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072AD042-79ED-DFA9-6A70-BE7D2D4CFFEC}"/>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4026437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3CDF07CB-4204-6F2D-637E-4D52DE139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B6BEFE26-776F-42C7-BDAC-E5A764D9003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49</a:t>
            </a:fld>
            <a:endParaRPr lang="en-US" altLang="ja-JP">
              <a:latin typeface="Arial" panose="020B0604020202020204" pitchFamily="34" charset="0"/>
              <a:ea typeface="ＭＳ Ｐゴシック" panose="020B0600070205080204" pitchFamily="50" charset="-128"/>
            </a:endParaRPr>
          </a:p>
        </p:txBody>
      </p:sp>
      <p:sp>
        <p:nvSpPr>
          <p:cNvPr id="159747" name="Rectangle 2">
            <a:extLst>
              <a:ext uri="{FF2B5EF4-FFF2-40B4-BE49-F238E27FC236}">
                <a16:creationId xmlns:a16="http://schemas.microsoft.com/office/drawing/2014/main" id="{CA7D4399-2E1B-D792-C963-7AD62747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F7D1A935-AB0D-F7DF-36A8-CE92F87D2576}"/>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51904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6</a:t>
            </a:fld>
            <a:endParaRPr lang="en-US" altLang="ja-JP" dirty="0">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dirty="0">
              <a:latin typeface="ＭＳ Ｐゴシック" panose="020B0600070205080204" pitchFamily="50" charset="-128"/>
            </a:endParaRPr>
          </a:p>
        </p:txBody>
      </p:sp>
    </p:spTree>
    <p:extLst>
      <p:ext uri="{BB962C8B-B14F-4D97-AF65-F5344CB8AC3E}">
        <p14:creationId xmlns:p14="http://schemas.microsoft.com/office/powerpoint/2010/main" val="298915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933253F-5D18-FA28-1088-15997D1B65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CC30CA8D-0DCF-4356-878A-AC8C0E29127A}"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7</a:t>
            </a:fld>
            <a:endParaRPr lang="en-US" altLang="ja-JP">
              <a:latin typeface="Arial" panose="020B0604020202020204" pitchFamily="34" charset="0"/>
              <a:ea typeface="ＭＳ Ｐゴシック" panose="020B0600070205080204" pitchFamily="50" charset="-128"/>
            </a:endParaRPr>
          </a:p>
        </p:txBody>
      </p:sp>
      <p:sp>
        <p:nvSpPr>
          <p:cNvPr id="58371" name="Rectangle 2">
            <a:extLst>
              <a:ext uri="{FF2B5EF4-FFF2-40B4-BE49-F238E27FC236}">
                <a16:creationId xmlns:a16="http://schemas.microsoft.com/office/drawing/2014/main" id="{B7E3C370-8914-003F-6C19-B00F89572D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06A2935D-2DD7-EBC5-6576-B696E78C52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dirty="0">
              <a:ea typeface="ＭＳ ゴシック" panose="020B0609070205080204" pitchFamily="4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8</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dirty="0">
              <a:latin typeface="ＭＳ Ｐゴシック" panose="020B0600070205080204" pitchFamily="50" charset="-128"/>
            </a:endParaRPr>
          </a:p>
        </p:txBody>
      </p:sp>
    </p:spTree>
    <p:extLst>
      <p:ext uri="{BB962C8B-B14F-4D97-AF65-F5344CB8AC3E}">
        <p14:creationId xmlns:p14="http://schemas.microsoft.com/office/powerpoint/2010/main" val="264403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9</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dirty="0">
              <a:latin typeface="ＭＳ Ｐゴシック" panose="020B0600070205080204" pitchFamily="50" charset="-128"/>
            </a:endParaRPr>
          </a:p>
        </p:txBody>
      </p:sp>
    </p:spTree>
    <p:extLst>
      <p:ext uri="{BB962C8B-B14F-4D97-AF65-F5344CB8AC3E}">
        <p14:creationId xmlns:p14="http://schemas.microsoft.com/office/powerpoint/2010/main" val="156762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1162" indent="-284086">
              <a:defRPr kumimoji="1">
                <a:solidFill>
                  <a:schemeClr val="tx1"/>
                </a:solidFill>
                <a:latin typeface="游ゴシック" panose="020B0400000000000000" pitchFamily="50" charset="-128"/>
                <a:ea typeface="游ゴシック" panose="020B0400000000000000" pitchFamily="50" charset="-128"/>
              </a:defRPr>
            </a:lvl2pPr>
            <a:lvl3pPr marL="1141103" indent="-226950">
              <a:defRPr kumimoji="1">
                <a:solidFill>
                  <a:schemeClr val="tx1"/>
                </a:solidFill>
                <a:latin typeface="游ゴシック" panose="020B0400000000000000" pitchFamily="50" charset="-128"/>
                <a:ea typeface="游ゴシック" panose="020B0400000000000000" pitchFamily="50" charset="-128"/>
              </a:defRPr>
            </a:lvl3pPr>
            <a:lvl4pPr marL="1598177" indent="-226950">
              <a:defRPr kumimoji="1">
                <a:solidFill>
                  <a:schemeClr val="tx1"/>
                </a:solidFill>
                <a:latin typeface="游ゴシック" panose="020B0400000000000000" pitchFamily="50" charset="-128"/>
                <a:ea typeface="游ゴシック" panose="020B0400000000000000" pitchFamily="50" charset="-128"/>
              </a:defRPr>
            </a:lvl4pPr>
            <a:lvl5pPr marL="2055252" indent="-226950">
              <a:defRPr kumimoji="1">
                <a:solidFill>
                  <a:schemeClr val="tx1"/>
                </a:solidFill>
                <a:latin typeface="游ゴシック" panose="020B0400000000000000" pitchFamily="50" charset="-128"/>
                <a:ea typeface="游ゴシック" panose="020B0400000000000000" pitchFamily="50" charset="-128"/>
              </a:defRPr>
            </a:lvl5pPr>
            <a:lvl6pPr marL="251232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940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6479"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3554" indent="-22695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10</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7140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B0A87-A027-C746-C29B-EF4B859AEB15}"/>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CD1797F-64DB-3E4C-A175-E317A304DD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37190AEB-D37D-3AF1-84DE-4A77179E4AA7}"/>
              </a:ext>
            </a:extLst>
          </p:cNvPr>
          <p:cNvSpPr>
            <a:spLocks noGrp="1"/>
          </p:cNvSpPr>
          <p:nvPr>
            <p:ph type="sldNum" sz="quarter" idx="12"/>
          </p:nvPr>
        </p:nvSpPr>
        <p:spPr/>
        <p:txBody>
          <a:bodyPr/>
          <a:lstStyle>
            <a:lvl1pPr>
              <a:defRPr sz="1400"/>
            </a:lvl1pPr>
          </a:lstStyle>
          <a:p>
            <a:pPr>
              <a:defRPr/>
            </a:pPr>
            <a:fld id="{DD71A4AD-4A4F-4E4E-BA32-1B0A3882C43B}" type="slidenum">
              <a:rPr lang="ja-JP" altLang="en-US" smtClean="0"/>
              <a:pPr>
                <a:defRPr/>
              </a:pPr>
              <a:t>‹#›</a:t>
            </a:fld>
            <a:endParaRPr lang="ja-JP" altLang="en-US" dirty="0"/>
          </a:p>
        </p:txBody>
      </p:sp>
    </p:spTree>
    <p:extLst>
      <p:ext uri="{BB962C8B-B14F-4D97-AF65-F5344CB8AC3E}">
        <p14:creationId xmlns:p14="http://schemas.microsoft.com/office/powerpoint/2010/main" val="124363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D2A12E-67E4-E865-754E-9BF29AD32F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947C0C-0DAC-15F5-7ED1-0E357D5B20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CA1E9AEE-7BA9-1297-5E99-02B9A820E9C8}"/>
              </a:ext>
            </a:extLst>
          </p:cNvPr>
          <p:cNvSpPr>
            <a:spLocks noGrp="1"/>
          </p:cNvSpPr>
          <p:nvPr>
            <p:ph type="sldNum" sz="quarter" idx="12"/>
          </p:nvPr>
        </p:nvSpPr>
        <p:spPr/>
        <p:txBody>
          <a:bodyPr/>
          <a:lstStyle>
            <a:lvl1pPr>
              <a:defRPr sz="1400"/>
            </a:lvl1pPr>
          </a:lstStyle>
          <a:p>
            <a:pPr>
              <a:defRPr/>
            </a:pPr>
            <a:fld id="{D8F7B47A-E0FE-49EE-BBB3-F18DB0C542D2}" type="slidenum">
              <a:rPr lang="ja-JP" altLang="en-US" smtClean="0"/>
              <a:pPr>
                <a:defRPr/>
              </a:pPr>
              <a:t>‹#›</a:t>
            </a:fld>
            <a:endParaRPr lang="ja-JP" altLang="en-US" dirty="0"/>
          </a:p>
        </p:txBody>
      </p:sp>
    </p:spTree>
    <p:extLst>
      <p:ext uri="{BB962C8B-B14F-4D97-AF65-F5344CB8AC3E}">
        <p14:creationId xmlns:p14="http://schemas.microsoft.com/office/powerpoint/2010/main" val="2347095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E79BA0-7655-88C2-B3C7-6B5B532368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128F17-A594-3637-1A58-0976F23E12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BF180FF1-6AA0-E9B2-4E1D-6E326BFEE98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tx1">
                    <a:tint val="75000"/>
                  </a:schemeClr>
                </a:solidFill>
                <a:latin typeface="+mn-ea"/>
                <a:ea typeface="+mn-ea"/>
              </a:defRPr>
            </a:lvl1pPr>
          </a:lstStyle>
          <a:p>
            <a:pPr>
              <a:defRPr/>
            </a:pPr>
            <a:fld id="{D8F7B47A-E0FE-49EE-BBB3-F18DB0C542D2}" type="slidenum">
              <a:rPr lang="ja-JP" altLang="en-US" smtClean="0"/>
              <a:pPr>
                <a:defRPr/>
              </a:pPr>
              <a:t>‹#›</a:t>
            </a:fld>
            <a:endParaRPr lang="ja-JP" altLang="en-US" dirty="0"/>
          </a:p>
        </p:txBody>
      </p:sp>
    </p:spTree>
    <p:extLst>
      <p:ext uri="{BB962C8B-B14F-4D97-AF65-F5344CB8AC3E}">
        <p14:creationId xmlns:p14="http://schemas.microsoft.com/office/powerpoint/2010/main" val="1206900660"/>
      </p:ext>
    </p:extLst>
  </p:cSld>
  <p:clrMap bg1="lt1" tx1="dk1" bg2="lt2" tx2="dk2" accent1="accent1" accent2="accent2" accent3="accent3" accent4="accent4" accent5="accent5" accent6="accent6" hlink="hlink" folHlink="folHlink"/>
  <p:sldLayoutIdLst>
    <p:sldLayoutId id="2147483956" r:id="rId1"/>
    <p:sldLayoutId id="2147483957" r:id="rId2"/>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n-ea"/>
          <a:ea typeface="+mn-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ea"/>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ea"/>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ea"/>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B851B-0092-D46F-7AF1-7BB4C4C87607}"/>
              </a:ext>
            </a:extLst>
          </p:cNvPr>
          <p:cNvSpPr>
            <a:spLocks noGrp="1"/>
          </p:cNvSpPr>
          <p:nvPr>
            <p:ph type="ctrTitle"/>
          </p:nvPr>
        </p:nvSpPr>
        <p:spPr>
          <a:xfrm>
            <a:off x="250825" y="646875"/>
            <a:ext cx="8642350" cy="2387600"/>
          </a:xfrm>
        </p:spPr>
        <p:txBody>
          <a:bodyPr>
            <a:normAutofit/>
          </a:bodyPr>
          <a:lstStyle/>
          <a:p>
            <a:pPr algn="ctr"/>
            <a:r>
              <a:rPr kumimoji="1" lang="ja-JP" altLang="en-US" sz="4400" dirty="0"/>
              <a:t>令和４年度</a:t>
            </a:r>
            <a:r>
              <a:rPr kumimoji="1" lang="en-US" altLang="ja-JP" sz="4400" dirty="0"/>
              <a:t/>
            </a:r>
            <a:br>
              <a:rPr kumimoji="1" lang="en-US" altLang="ja-JP" sz="4400" dirty="0"/>
            </a:br>
            <a:r>
              <a:rPr kumimoji="1" lang="en-US" altLang="ja-JP" sz="4400" dirty="0"/>
              <a:t/>
            </a:r>
            <a:br>
              <a:rPr kumimoji="1" lang="en-US" altLang="ja-JP" sz="4400" dirty="0"/>
            </a:br>
            <a:r>
              <a:rPr kumimoji="1" lang="ja-JP" altLang="en-US" sz="4400" dirty="0"/>
              <a:t>指定給水装置工事事業者講習会</a:t>
            </a:r>
          </a:p>
        </p:txBody>
      </p:sp>
      <p:sp>
        <p:nvSpPr>
          <p:cNvPr id="3" name="コンテンツ プレースホルダー 2">
            <a:extLst>
              <a:ext uri="{FF2B5EF4-FFF2-40B4-BE49-F238E27FC236}">
                <a16:creationId xmlns:a16="http://schemas.microsoft.com/office/drawing/2014/main" id="{92B8D825-A67C-ACDE-D180-999E0E2FD013}"/>
              </a:ext>
            </a:extLst>
          </p:cNvPr>
          <p:cNvSpPr>
            <a:spLocks noGrp="1"/>
          </p:cNvSpPr>
          <p:nvPr>
            <p:ph type="subTitle" idx="1"/>
          </p:nvPr>
        </p:nvSpPr>
        <p:spPr>
          <a:xfrm>
            <a:off x="250825" y="3437446"/>
            <a:ext cx="8642350" cy="1655762"/>
          </a:xfrm>
        </p:spPr>
        <p:txBody>
          <a:bodyPr/>
          <a:lstStyle/>
          <a:p>
            <a:endParaRPr kumimoji="1" lang="en-US" altLang="ja-JP" dirty="0">
              <a:latin typeface="+mn-lt"/>
            </a:endParaRPr>
          </a:p>
          <a:p>
            <a:pPr marL="0" indent="0" algn="ctr">
              <a:buNone/>
            </a:pPr>
            <a:r>
              <a:rPr lang="ja-JP" altLang="en-US" sz="4800" dirty="0"/>
              <a:t>給水装置工事の施行</a:t>
            </a:r>
            <a:endParaRPr lang="en-US" altLang="ja-JP" sz="4800" dirty="0"/>
          </a:p>
          <a:p>
            <a:endParaRPr kumimoji="1" lang="ja-JP" altLang="en-US" dirty="0"/>
          </a:p>
        </p:txBody>
      </p:sp>
      <p:sp>
        <p:nvSpPr>
          <p:cNvPr id="4" name="テキスト ボックス 3">
            <a:extLst>
              <a:ext uri="{FF2B5EF4-FFF2-40B4-BE49-F238E27FC236}">
                <a16:creationId xmlns:a16="http://schemas.microsoft.com/office/drawing/2014/main" id="{75B13AC4-B229-20E6-4669-DB1BB2867469}"/>
              </a:ext>
            </a:extLst>
          </p:cNvPr>
          <p:cNvSpPr txBox="1"/>
          <p:nvPr/>
        </p:nvSpPr>
        <p:spPr>
          <a:xfrm>
            <a:off x="1278834" y="5332617"/>
            <a:ext cx="6586331" cy="830997"/>
          </a:xfrm>
          <a:prstGeom prst="rect">
            <a:avLst/>
          </a:prstGeom>
          <a:noFill/>
        </p:spPr>
        <p:txBody>
          <a:bodyPr wrap="square" rtlCol="0">
            <a:spAutoFit/>
          </a:bodyPr>
          <a:lstStyle/>
          <a:p>
            <a:pPr algn="ctr"/>
            <a:r>
              <a:rPr lang="ja-JP" altLang="en-US" sz="4800" dirty="0">
                <a:solidFill>
                  <a:srgbClr val="FFC000"/>
                </a:solidFill>
                <a:latin typeface="+mn-ea"/>
              </a:rPr>
              <a:t>熱海市</a:t>
            </a:r>
            <a:r>
              <a:rPr kumimoji="1" lang="ja-JP" altLang="en-US" sz="4800" dirty="0">
                <a:solidFill>
                  <a:srgbClr val="FFC000"/>
                </a:solidFill>
                <a:latin typeface="+mn-ea"/>
              </a:rPr>
              <a:t>　</a:t>
            </a:r>
            <a:r>
              <a:rPr kumimoji="1" lang="ja-JP" altLang="en-US" sz="4800" dirty="0" smtClean="0">
                <a:solidFill>
                  <a:srgbClr val="FFC000"/>
                </a:solidFill>
                <a:latin typeface="+mn-ea"/>
              </a:rPr>
              <a:t>水道温泉課</a:t>
            </a:r>
            <a:endParaRPr kumimoji="1" lang="ja-JP" altLang="en-US" sz="4800" dirty="0">
              <a:solidFill>
                <a:srgbClr val="FFC000"/>
              </a:solidFill>
              <a:latin typeface="+mn-ea"/>
            </a:endParaRPr>
          </a:p>
        </p:txBody>
      </p:sp>
    </p:spTree>
    <p:extLst>
      <p:ext uri="{BB962C8B-B14F-4D97-AF65-F5344CB8AC3E}">
        <p14:creationId xmlns:p14="http://schemas.microsoft.com/office/powerpoint/2010/main" val="15446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201951"/>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給水装置材料の特例</a:t>
            </a:r>
          </a:p>
        </p:txBody>
      </p:sp>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1751"/>
            <a:ext cx="8642350" cy="5349186"/>
          </a:xfrm>
          <a:prstGeom prst="roundRect">
            <a:avLst>
              <a:gd name="adj" fmla="val 218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000" b="1" dirty="0">
              <a:ln w="0"/>
              <a:solidFill>
                <a:srgbClr val="0000CC"/>
              </a:solidFill>
              <a:latin typeface="+mn-ea"/>
            </a:endParaRPr>
          </a:p>
          <a:p>
            <a:pPr algn="ctr"/>
            <a:r>
              <a:rPr kumimoji="1" lang="ja-JP" altLang="en-US" sz="2000" dirty="0">
                <a:ln w="0"/>
                <a:solidFill>
                  <a:schemeClr val="tx1"/>
                </a:solidFill>
                <a:latin typeface="+mn-ea"/>
              </a:rPr>
              <a:t>給水管分岐部分から水道メーターまでの配管材料</a:t>
            </a:r>
            <a:endParaRPr lang="en-US" altLang="ja-JP" sz="2000" dirty="0">
              <a:ln w="0"/>
              <a:solidFill>
                <a:schemeClr val="tx1"/>
              </a:solidFill>
              <a:effectLst>
                <a:outerShdw blurRad="38100" dist="19050" dir="2700000" algn="tl" rotWithShape="0">
                  <a:schemeClr val="dk1">
                    <a:alpha val="40000"/>
                  </a:schemeClr>
                </a:outerShdw>
              </a:effectLst>
              <a:latin typeface="+mn-ea"/>
            </a:endParaRPr>
          </a:p>
          <a:p>
            <a:endParaRPr kumimoji="1" lang="en-US" altLang="ja-JP" sz="2000" dirty="0">
              <a:ln w="0"/>
              <a:solidFill>
                <a:schemeClr val="tx1"/>
              </a:solidFill>
              <a:effectLst>
                <a:outerShdw blurRad="38100" dist="19050" dir="2700000" algn="tl" rotWithShape="0">
                  <a:schemeClr val="dk1">
                    <a:alpha val="40000"/>
                  </a:schemeClr>
                </a:outerShdw>
              </a:effectLst>
              <a:latin typeface="+mn-ea"/>
            </a:endParaRPr>
          </a:p>
          <a:p>
            <a:pPr>
              <a:lnSpc>
                <a:spcPct val="150000"/>
              </a:lnSpc>
            </a:pPr>
            <a:r>
              <a:rPr kumimoji="1" lang="ja-JP" altLang="en-US" sz="2000" dirty="0">
                <a:ln w="0"/>
                <a:solidFill>
                  <a:schemeClr val="tx1"/>
                </a:solidFill>
                <a:latin typeface="+mn-ea"/>
              </a:rPr>
              <a:t>〇水道事業者は、</a:t>
            </a:r>
            <a:endParaRPr kumimoji="1" lang="en-US" altLang="ja-JP" sz="2000" dirty="0">
              <a:ln w="0"/>
              <a:solidFill>
                <a:schemeClr val="tx1"/>
              </a:solidFill>
              <a:latin typeface="+mn-ea"/>
            </a:endParaRPr>
          </a:p>
          <a:p>
            <a:pPr>
              <a:lnSpc>
                <a:spcPct val="150000"/>
              </a:lnSpc>
            </a:pPr>
            <a:r>
              <a:rPr lang="ja-JP" altLang="en-US" sz="2000" dirty="0">
                <a:ln w="0"/>
                <a:solidFill>
                  <a:schemeClr val="tx1"/>
                </a:solidFill>
                <a:latin typeface="+mn-ea"/>
              </a:rPr>
              <a:t>　災害防止、漏水、災害時の緊急工事を円滑</a:t>
            </a:r>
            <a:r>
              <a:rPr lang="ja-JP" altLang="en-US" sz="2000" dirty="0" smtClean="0">
                <a:ln w="0"/>
                <a:solidFill>
                  <a:schemeClr val="tx1"/>
                </a:solidFill>
                <a:latin typeface="+mn-ea"/>
              </a:rPr>
              <a:t>かつ効率的</a:t>
            </a:r>
            <a:r>
              <a:rPr lang="ja-JP" altLang="en-US" sz="2000" dirty="0">
                <a:ln w="0"/>
                <a:solidFill>
                  <a:schemeClr val="tx1"/>
                </a:solidFill>
                <a:latin typeface="+mn-ea"/>
              </a:rPr>
              <a:t>に行う観点から</a:t>
            </a:r>
            <a:r>
              <a:rPr lang="ja-JP" altLang="en-US" sz="2000" dirty="0" smtClean="0">
                <a:ln w="0"/>
                <a:solidFill>
                  <a:schemeClr val="tx1"/>
                </a:solidFill>
                <a:latin typeface="+mn-ea"/>
              </a:rPr>
              <a:t>、必要</a:t>
            </a:r>
            <a:r>
              <a:rPr lang="ja-JP" altLang="en-US" sz="2000" dirty="0">
                <a:ln w="0"/>
                <a:solidFill>
                  <a:schemeClr val="tx1"/>
                </a:solidFill>
                <a:latin typeface="+mn-ea"/>
              </a:rPr>
              <a:t>最低限のものに限定</a:t>
            </a:r>
            <a:r>
              <a:rPr lang="ja-JP" altLang="en-US" sz="2000" dirty="0" smtClean="0">
                <a:ln w="0"/>
                <a:solidFill>
                  <a:schemeClr val="tx1"/>
                </a:solidFill>
                <a:latin typeface="+mn-ea"/>
              </a:rPr>
              <a:t>して</a:t>
            </a:r>
            <a:r>
              <a:rPr lang="ja-JP" altLang="en-US" sz="2000" b="1" dirty="0" smtClean="0">
                <a:ln w="0"/>
                <a:solidFill>
                  <a:srgbClr val="FF0000"/>
                </a:solidFill>
                <a:latin typeface="+mn-ea"/>
              </a:rPr>
              <a:t>工法</a:t>
            </a:r>
            <a:r>
              <a:rPr lang="ja-JP" altLang="en-US" sz="2000" b="1" dirty="0">
                <a:ln w="0"/>
                <a:solidFill>
                  <a:srgbClr val="FF0000"/>
                </a:solidFill>
                <a:latin typeface="+mn-ea"/>
              </a:rPr>
              <a:t>及び材料を指定</a:t>
            </a:r>
            <a:r>
              <a:rPr lang="ja-JP" altLang="en-US" sz="2000" dirty="0">
                <a:ln w="0"/>
                <a:solidFill>
                  <a:schemeClr val="tx1"/>
                </a:solidFill>
                <a:latin typeface="+mn-ea"/>
              </a:rPr>
              <a:t>することができる。</a:t>
            </a:r>
            <a:endParaRPr lang="en-US" altLang="ja-JP" sz="2000" dirty="0">
              <a:ln w="0"/>
              <a:solidFill>
                <a:schemeClr val="tx1"/>
              </a:solidFill>
              <a:latin typeface="+mn-ea"/>
            </a:endParaRPr>
          </a:p>
          <a:p>
            <a:pPr algn="r">
              <a:lnSpc>
                <a:spcPct val="150000"/>
              </a:lnSpc>
            </a:pPr>
            <a:r>
              <a:rPr kumimoji="1" lang="en-US" altLang="ja-JP" sz="2000" dirty="0">
                <a:ln w="0"/>
                <a:solidFill>
                  <a:schemeClr val="tx1"/>
                </a:solidFill>
                <a:latin typeface="+mn-ea"/>
              </a:rPr>
              <a:t>【</a:t>
            </a:r>
            <a:r>
              <a:rPr kumimoji="1" lang="ja-JP" altLang="en-US" sz="2000" dirty="0">
                <a:ln w="0"/>
                <a:solidFill>
                  <a:schemeClr val="tx1"/>
                </a:solidFill>
                <a:latin typeface="+mn-ea"/>
              </a:rPr>
              <a:t>厚生労働省通知</a:t>
            </a:r>
            <a:r>
              <a:rPr kumimoji="1" lang="en-US" altLang="ja-JP" sz="2000" dirty="0">
                <a:ln w="0"/>
                <a:solidFill>
                  <a:schemeClr val="tx1"/>
                </a:solidFill>
                <a:latin typeface="+mn-ea"/>
              </a:rPr>
              <a:t>】</a:t>
            </a:r>
            <a:endParaRPr kumimoji="1" lang="ja-JP" altLang="en-US" sz="2000" dirty="0">
              <a:ln w="0"/>
              <a:solidFill>
                <a:schemeClr val="tx1"/>
              </a:solidFill>
              <a:latin typeface="+mn-ea"/>
            </a:endParaRPr>
          </a:p>
        </p:txBody>
      </p:sp>
      <p:sp>
        <p:nvSpPr>
          <p:cNvPr id="4" name="スライド番号プレースホルダー 1">
            <a:extLst>
              <a:ext uri="{FF2B5EF4-FFF2-40B4-BE49-F238E27FC236}">
                <a16:creationId xmlns:a16="http://schemas.microsoft.com/office/drawing/2014/main" id="{75D298B2-4EC6-3E6E-2A8F-DA01EF7E4F40}"/>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9</a:t>
            </a:fld>
            <a:endParaRPr lang="ja-JP" altLang="en-US" sz="1600" dirty="0">
              <a:solidFill>
                <a:schemeClr val="tx1"/>
              </a:solidFill>
              <a:latin typeface="+mn-ea"/>
            </a:endParaRPr>
          </a:p>
        </p:txBody>
      </p:sp>
    </p:spTree>
    <p:extLst>
      <p:ext uri="{BB962C8B-B14F-4D97-AF65-F5344CB8AC3E}">
        <p14:creationId xmlns:p14="http://schemas.microsoft.com/office/powerpoint/2010/main" val="206850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211095"/>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標準的な給水装置配管例</a:t>
            </a:r>
          </a:p>
        </p:txBody>
      </p:sp>
      <p:pic>
        <p:nvPicPr>
          <p:cNvPr id="5" name="図 4">
            <a:extLst>
              <a:ext uri="{FF2B5EF4-FFF2-40B4-BE49-F238E27FC236}">
                <a16:creationId xmlns:a16="http://schemas.microsoft.com/office/drawing/2014/main" id="{7ED7EC32-31F0-5B4B-656E-2A2D5BD3EACD}"/>
              </a:ext>
            </a:extLst>
          </p:cNvPr>
          <p:cNvPicPr>
            <a:picLocks noChangeAspect="1"/>
          </p:cNvPicPr>
          <p:nvPr/>
        </p:nvPicPr>
        <p:blipFill rotWithShape="1">
          <a:blip r:embed="rId3"/>
          <a:srcRect t="2615"/>
          <a:stretch/>
        </p:blipFill>
        <p:spPr>
          <a:xfrm>
            <a:off x="153909" y="1086678"/>
            <a:ext cx="8836182" cy="4813918"/>
          </a:xfrm>
          <a:prstGeom prst="rect">
            <a:avLst/>
          </a:prstGeom>
        </p:spPr>
      </p:pic>
      <p:sp>
        <p:nvSpPr>
          <p:cNvPr id="4" name="スライド番号プレースホルダー 1">
            <a:extLst>
              <a:ext uri="{FF2B5EF4-FFF2-40B4-BE49-F238E27FC236}">
                <a16:creationId xmlns:a16="http://schemas.microsoft.com/office/drawing/2014/main" id="{B642DDFE-2BB3-1CA9-C569-FA8CF317DF06}"/>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10</a:t>
            </a:fld>
            <a:endParaRPr lang="ja-JP" altLang="en-US" sz="1600" dirty="0">
              <a:solidFill>
                <a:schemeClr val="tx1"/>
              </a:solidFill>
            </a:endParaRPr>
          </a:p>
        </p:txBody>
      </p:sp>
      <p:sp>
        <p:nvSpPr>
          <p:cNvPr id="6" name="正方形/長方形 5">
            <a:extLst>
              <a:ext uri="{FF2B5EF4-FFF2-40B4-BE49-F238E27FC236}">
                <a16:creationId xmlns:a16="http://schemas.microsoft.com/office/drawing/2014/main" id="{81B5F271-C827-0CF4-6C5E-B1B6641A60BE}"/>
              </a:ext>
            </a:extLst>
          </p:cNvPr>
          <p:cNvSpPr/>
          <p:nvPr/>
        </p:nvSpPr>
        <p:spPr>
          <a:xfrm>
            <a:off x="4832060" y="1870744"/>
            <a:ext cx="2768366" cy="578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63A048C9-8128-6BF0-E9E1-A0E8CC199B04}"/>
              </a:ext>
            </a:extLst>
          </p:cNvPr>
          <p:cNvSpPr/>
          <p:nvPr/>
        </p:nvSpPr>
        <p:spPr>
          <a:xfrm>
            <a:off x="3657600" y="2466363"/>
            <a:ext cx="1098958" cy="570452"/>
          </a:xfrm>
          <a:custGeom>
            <a:avLst/>
            <a:gdLst>
              <a:gd name="connsiteX0" fmla="*/ 1098958 w 1098958"/>
              <a:gd name="connsiteY0" fmla="*/ 0 h 570452"/>
              <a:gd name="connsiteX1" fmla="*/ 0 w 1098958"/>
              <a:gd name="connsiteY1" fmla="*/ 343949 h 570452"/>
              <a:gd name="connsiteX2" fmla="*/ 33556 w 1098958"/>
              <a:gd name="connsiteY2" fmla="*/ 570452 h 570452"/>
              <a:gd name="connsiteX3" fmla="*/ 419450 w 1098958"/>
              <a:gd name="connsiteY3" fmla="*/ 562063 h 570452"/>
              <a:gd name="connsiteX4" fmla="*/ 1098958 w 1098958"/>
              <a:gd name="connsiteY4" fmla="*/ 0 h 57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958" h="570452">
                <a:moveTo>
                  <a:pt x="1098958" y="0"/>
                </a:moveTo>
                <a:lnTo>
                  <a:pt x="0" y="343949"/>
                </a:lnTo>
                <a:lnTo>
                  <a:pt x="33556" y="570452"/>
                </a:lnTo>
                <a:lnTo>
                  <a:pt x="419450" y="562063"/>
                </a:lnTo>
                <a:lnTo>
                  <a:pt x="109895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B008D9F-BA09-AF3D-4040-CC325B9D0634}"/>
              </a:ext>
            </a:extLst>
          </p:cNvPr>
          <p:cNvSpPr txBox="1"/>
          <p:nvPr/>
        </p:nvSpPr>
        <p:spPr>
          <a:xfrm>
            <a:off x="1615241" y="5895753"/>
            <a:ext cx="5921573" cy="707886"/>
          </a:xfrm>
          <a:prstGeom prst="rect">
            <a:avLst/>
          </a:prstGeom>
          <a:solidFill>
            <a:schemeClr val="accent5">
              <a:lumMod val="40000"/>
              <a:lumOff val="60000"/>
            </a:schemeClr>
          </a:solidFill>
        </p:spPr>
        <p:txBody>
          <a:bodyPr wrap="square" rtlCol="0">
            <a:spAutoFit/>
          </a:bodyPr>
          <a:lstStyle/>
          <a:p>
            <a:r>
              <a:rPr lang="ja-JP" altLang="en-US" sz="2000" dirty="0">
                <a:solidFill>
                  <a:srgbClr val="FF0000"/>
                </a:solidFill>
                <a:latin typeface="+mn-ea"/>
              </a:rPr>
              <a:t>各市町の水道事業者により異なる場合があります。</a:t>
            </a:r>
          </a:p>
          <a:p>
            <a:r>
              <a:rPr lang="ja-JP" altLang="en-US" sz="2000" dirty="0">
                <a:solidFill>
                  <a:srgbClr val="FF0000"/>
                </a:solidFill>
                <a:latin typeface="+mn-ea"/>
              </a:rPr>
              <a:t>水道事業者に確認が必要です。</a:t>
            </a:r>
          </a:p>
        </p:txBody>
      </p:sp>
    </p:spTree>
    <p:extLst>
      <p:ext uri="{BB962C8B-B14F-4D97-AF65-F5344CB8AC3E}">
        <p14:creationId xmlns:p14="http://schemas.microsoft.com/office/powerpoint/2010/main" val="136366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5400" dirty="0">
                <a:solidFill>
                  <a:schemeClr val="accent1">
                    <a:lumMod val="50000"/>
                  </a:schemeClr>
                </a:solidFill>
              </a:rPr>
              <a:t>２　給水条例</a:t>
            </a:r>
            <a:r>
              <a:rPr kumimoji="1" lang="ja-JP" altLang="en-US" sz="5400" dirty="0" smtClean="0">
                <a:solidFill>
                  <a:schemeClr val="accent1">
                    <a:lumMod val="50000"/>
                  </a:schemeClr>
                </a:solidFill>
              </a:rPr>
              <a:t>関連</a:t>
            </a:r>
            <a:endParaRPr kumimoji="1" lang="ja-JP" altLang="en-US" sz="5400" dirty="0">
              <a:solidFill>
                <a:schemeClr val="accent1">
                  <a:lumMod val="50000"/>
                </a:schemeClr>
              </a:solidFill>
            </a:endParaRPr>
          </a:p>
        </p:txBody>
      </p:sp>
    </p:spTree>
    <p:extLst>
      <p:ext uri="{BB962C8B-B14F-4D97-AF65-F5344CB8AC3E}">
        <p14:creationId xmlns:p14="http://schemas.microsoft.com/office/powerpoint/2010/main" val="93003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5">
            <a:extLst>
              <a:ext uri="{FF2B5EF4-FFF2-40B4-BE49-F238E27FC236}">
                <a16:creationId xmlns:a16="http://schemas.microsoft.com/office/drawing/2014/main" id="{6729B5DF-1C57-3255-9B84-15E6ABB5CD7F}"/>
              </a:ext>
            </a:extLst>
          </p:cNvPr>
          <p:cNvGrpSpPr>
            <a:grpSpLocks noChangeAspect="1"/>
          </p:cNvGrpSpPr>
          <p:nvPr/>
        </p:nvGrpSpPr>
        <p:grpSpPr bwMode="auto">
          <a:xfrm>
            <a:off x="604696" y="706213"/>
            <a:ext cx="7934608" cy="4653187"/>
            <a:chOff x="2415" y="6255"/>
            <a:chExt cx="6315" cy="4275"/>
          </a:xfrm>
        </p:grpSpPr>
        <p:sp>
          <p:nvSpPr>
            <p:cNvPr id="38918" name="Rectangle 6">
              <a:extLst>
                <a:ext uri="{FF2B5EF4-FFF2-40B4-BE49-F238E27FC236}">
                  <a16:creationId xmlns:a16="http://schemas.microsoft.com/office/drawing/2014/main" id="{B3FF125A-479B-2CD1-B5BC-5EADA04D811A}"/>
                </a:ext>
              </a:extLst>
            </p:cNvPr>
            <p:cNvSpPr>
              <a:spLocks noChangeAspect="1" noChangeArrowheads="1"/>
            </p:cNvSpPr>
            <p:nvPr/>
          </p:nvSpPr>
          <p:spPr bwMode="auto">
            <a:xfrm>
              <a:off x="2415" y="6255"/>
              <a:ext cx="6315" cy="4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endParaRPr lang="ja-JP" altLang="en-US" sz="1800">
                <a:latin typeface="+mn-ea"/>
                <a:ea typeface="+mn-ea"/>
              </a:endParaRPr>
            </a:p>
          </p:txBody>
        </p:sp>
        <p:pic>
          <p:nvPicPr>
            <p:cNvPr id="38919" name="Picture 8">
              <a:extLst>
                <a:ext uri="{FF2B5EF4-FFF2-40B4-BE49-F238E27FC236}">
                  <a16:creationId xmlns:a16="http://schemas.microsoft.com/office/drawing/2014/main" id="{8162495D-5F56-8C94-3911-553813B26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 y="6441"/>
              <a:ext cx="5860" cy="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Rectangle 3">
            <a:extLst>
              <a:ext uri="{FF2B5EF4-FFF2-40B4-BE49-F238E27FC236}">
                <a16:creationId xmlns:a16="http://schemas.microsoft.com/office/drawing/2014/main" id="{25C48966-BA5E-527E-EF23-A27B9E4821A4}"/>
              </a:ext>
            </a:extLst>
          </p:cNvPr>
          <p:cNvSpPr txBox="1">
            <a:spLocks noChangeArrowheads="1"/>
          </p:cNvSpPr>
          <p:nvPr/>
        </p:nvSpPr>
        <p:spPr bwMode="auto">
          <a:xfrm>
            <a:off x="250825" y="201663"/>
            <a:ext cx="86423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　</a:t>
            </a:r>
            <a:r>
              <a:rPr lang="ja-JP" altLang="en-US" sz="3600" dirty="0" smtClean="0">
                <a:latin typeface="+mn-ea"/>
                <a:ea typeface="+mn-ea"/>
              </a:rPr>
              <a:t>給水装置の概要</a:t>
            </a:r>
            <a:endParaRPr lang="ja-JP" altLang="en-US" sz="3600" dirty="0">
              <a:latin typeface="+mn-ea"/>
              <a:ea typeface="+mn-ea"/>
            </a:endParaRPr>
          </a:p>
        </p:txBody>
      </p:sp>
      <p:sp>
        <p:nvSpPr>
          <p:cNvPr id="11" name="Text Box 10">
            <a:extLst>
              <a:ext uri="{FF2B5EF4-FFF2-40B4-BE49-F238E27FC236}">
                <a16:creationId xmlns:a16="http://schemas.microsoft.com/office/drawing/2014/main" id="{76449FD7-4750-F9EB-17F0-868A723D93D3}"/>
              </a:ext>
            </a:extLst>
          </p:cNvPr>
          <p:cNvSpPr txBox="1">
            <a:spLocks noChangeArrowheads="1"/>
          </p:cNvSpPr>
          <p:nvPr/>
        </p:nvSpPr>
        <p:spPr bwMode="auto">
          <a:xfrm>
            <a:off x="250824" y="5359400"/>
            <a:ext cx="8642351" cy="1169551"/>
          </a:xfrm>
          <a:prstGeom prst="rect">
            <a:avLst/>
          </a:prstGeom>
          <a:noFill/>
          <a:ln>
            <a:noFill/>
          </a:ln>
          <a:effectLst/>
        </p:spPr>
        <p:txBody>
          <a:bodyPr wrap="square">
            <a:spAutoFit/>
          </a:bodyPr>
          <a:lstStyle/>
          <a:p>
            <a:pPr marL="342900" indent="-342900" eaLnBrk="1" fontAlgn="auto" hangingPunct="1">
              <a:spcBef>
                <a:spcPct val="50000"/>
              </a:spcBef>
              <a:spcAft>
                <a:spcPts val="0"/>
              </a:spcAft>
              <a:buFont typeface="Arial" panose="020B0604020202020204" pitchFamily="34" charset="0"/>
              <a:buChar char="•"/>
              <a:defRPr/>
            </a:pPr>
            <a:r>
              <a:rPr lang="ja-JP" altLang="en-US" sz="2000" dirty="0" smtClean="0">
                <a:solidFill>
                  <a:schemeClr val="tx2">
                    <a:lumMod val="50000"/>
                  </a:schemeClr>
                </a:solidFill>
                <a:latin typeface="+mn-ea"/>
              </a:rPr>
              <a:t>給水</a:t>
            </a:r>
            <a:r>
              <a:rPr lang="ja-JP" altLang="en-US" sz="2000" dirty="0">
                <a:solidFill>
                  <a:schemeClr val="tx2">
                    <a:lumMod val="50000"/>
                  </a:schemeClr>
                </a:solidFill>
                <a:latin typeface="+mn-ea"/>
              </a:rPr>
              <a:t>装置は、給水管、水道メーター及び給水用具から</a:t>
            </a:r>
            <a:r>
              <a:rPr lang="ja-JP" altLang="en-US" sz="2000" dirty="0" smtClean="0">
                <a:solidFill>
                  <a:schemeClr val="tx2">
                    <a:lumMod val="50000"/>
                  </a:schemeClr>
                </a:solidFill>
                <a:latin typeface="+mn-ea"/>
              </a:rPr>
              <a:t>構成</a:t>
            </a:r>
            <a:endParaRPr lang="en-US" altLang="ja-JP" sz="2000" dirty="0" smtClean="0">
              <a:solidFill>
                <a:schemeClr val="tx2">
                  <a:lumMod val="50000"/>
                </a:schemeClr>
              </a:solidFill>
              <a:latin typeface="+mn-ea"/>
            </a:endParaRPr>
          </a:p>
          <a:p>
            <a:pPr marL="342900" indent="-342900" eaLnBrk="1" fontAlgn="auto" hangingPunct="1">
              <a:spcBef>
                <a:spcPct val="50000"/>
              </a:spcBef>
              <a:spcAft>
                <a:spcPts val="0"/>
              </a:spcAft>
              <a:buFont typeface="Arial" panose="020B0604020202020204" pitchFamily="34" charset="0"/>
              <a:buChar char="•"/>
              <a:defRPr/>
            </a:pPr>
            <a:r>
              <a:rPr lang="ja-JP" altLang="en-US" sz="2000" dirty="0" smtClean="0">
                <a:latin typeface="+mn-ea"/>
              </a:rPr>
              <a:t>水道法</a:t>
            </a:r>
            <a:r>
              <a:rPr lang="ja-JP" altLang="en-US" sz="2000" dirty="0">
                <a:latin typeface="+mn-ea"/>
              </a:rPr>
              <a:t>施行令第６条に定める給水装置の構造及び材質の</a:t>
            </a:r>
            <a:r>
              <a:rPr lang="ja-JP" altLang="en-US" sz="2000" dirty="0" smtClean="0">
                <a:latin typeface="+mn-ea"/>
              </a:rPr>
              <a:t>基準</a:t>
            </a:r>
            <a:r>
              <a:rPr lang="ja-JP" altLang="en-US" sz="2000" dirty="0">
                <a:latin typeface="+mn-ea"/>
              </a:rPr>
              <a:t>に適合している必要がある。</a:t>
            </a:r>
          </a:p>
        </p:txBody>
      </p:sp>
      <p:sp>
        <p:nvSpPr>
          <p:cNvPr id="3" name="スライド番号プレースホルダー 1">
            <a:extLst>
              <a:ext uri="{FF2B5EF4-FFF2-40B4-BE49-F238E27FC236}">
                <a16:creationId xmlns:a16="http://schemas.microsoft.com/office/drawing/2014/main" id="{76D6200E-226C-2C2C-79D2-F8F12FD50DD1}"/>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12</a:t>
            </a:fld>
            <a:endParaRPr lang="ja-JP" altLang="en-US" sz="1600" dirty="0">
              <a:solidFill>
                <a:schemeClr val="tx1"/>
              </a:solidFill>
              <a:latin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98294"/>
            <a:ext cx="86423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給水装置工事の施行承認</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8776" y="918142"/>
            <a:ext cx="86423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000" dirty="0">
                <a:latin typeface="+mn-ea"/>
                <a:ea typeface="+mn-ea"/>
              </a:rPr>
              <a:t>次の工事を施行する場合は、</a:t>
            </a:r>
            <a:r>
              <a:rPr lang="ja-JP" altLang="en-US" sz="2000" dirty="0" smtClean="0">
                <a:latin typeface="+mn-ea"/>
                <a:ea typeface="+mn-ea"/>
              </a:rPr>
              <a:t>あらかじめ管理者</a:t>
            </a:r>
            <a:r>
              <a:rPr lang="ja-JP" altLang="en-US" sz="2000" dirty="0">
                <a:latin typeface="+mn-ea"/>
                <a:ea typeface="+mn-ea"/>
              </a:rPr>
              <a:t>の施行承認を受けなければならない</a:t>
            </a:r>
            <a:r>
              <a:rPr lang="ja-JP" altLang="en-US" sz="2000" dirty="0" smtClean="0">
                <a:latin typeface="+mn-ea"/>
                <a:ea typeface="+mn-ea"/>
              </a:rPr>
              <a:t>。</a:t>
            </a:r>
            <a:endParaRPr lang="en-US" altLang="ja-JP" sz="2000" dirty="0" smtClean="0">
              <a:latin typeface="+mn-ea"/>
              <a:ea typeface="+mn-ea"/>
            </a:endParaRPr>
          </a:p>
          <a:p>
            <a:pPr eaLnBrk="1" hangingPunct="1">
              <a:lnSpc>
                <a:spcPct val="100000"/>
              </a:lnSpc>
              <a:spcBef>
                <a:spcPct val="50000"/>
              </a:spcBef>
              <a:buFontTx/>
              <a:buNone/>
            </a:pPr>
            <a:endParaRPr lang="en-US" altLang="ja-JP" sz="2000" dirty="0">
              <a:latin typeface="+mn-ea"/>
              <a:ea typeface="+mn-ea"/>
            </a:endParaRPr>
          </a:p>
          <a:p>
            <a:pPr marL="514350" indent="-514350" eaLnBrk="1" hangingPunct="1">
              <a:lnSpc>
                <a:spcPct val="100000"/>
              </a:lnSpc>
              <a:spcBef>
                <a:spcPct val="50000"/>
              </a:spcBef>
              <a:buFont typeface="+mj-ea"/>
              <a:buAutoNum type="circleNumDbPlain"/>
            </a:pPr>
            <a:r>
              <a:rPr lang="ja-JP" altLang="en-US" sz="2000" b="1" dirty="0" smtClean="0">
                <a:solidFill>
                  <a:srgbClr val="FF0000"/>
                </a:solidFill>
                <a:latin typeface="+mn-ea"/>
                <a:ea typeface="+mn-ea"/>
              </a:rPr>
              <a:t>給水</a:t>
            </a:r>
            <a:r>
              <a:rPr lang="ja-JP" altLang="en-US" sz="2000" b="1" dirty="0">
                <a:solidFill>
                  <a:srgbClr val="FF0000"/>
                </a:solidFill>
                <a:latin typeface="+mn-ea"/>
                <a:ea typeface="+mn-ea"/>
              </a:rPr>
              <a:t>装置の新設</a:t>
            </a:r>
            <a:endParaRPr lang="en-US" altLang="ja-JP" sz="2000" b="1" dirty="0">
              <a:solidFill>
                <a:srgbClr val="FF0000"/>
              </a:solidFill>
              <a:latin typeface="+mn-ea"/>
              <a:ea typeface="+mn-ea"/>
            </a:endParaRPr>
          </a:p>
          <a:p>
            <a:pPr marL="514350" indent="-514350" eaLnBrk="1" hangingPunct="1">
              <a:lnSpc>
                <a:spcPct val="100000"/>
              </a:lnSpc>
              <a:spcBef>
                <a:spcPct val="50000"/>
              </a:spcBef>
              <a:buFont typeface="+mj-ea"/>
              <a:buAutoNum type="circleNumDbPlain"/>
            </a:pPr>
            <a:r>
              <a:rPr lang="ja-JP" altLang="en-US" sz="2000" b="1" dirty="0" smtClean="0">
                <a:solidFill>
                  <a:srgbClr val="FF0000"/>
                </a:solidFill>
                <a:latin typeface="+mn-ea"/>
                <a:ea typeface="+mn-ea"/>
              </a:rPr>
              <a:t>配水管</a:t>
            </a:r>
            <a:r>
              <a:rPr lang="ja-JP" altLang="en-US" sz="2000" b="1" dirty="0">
                <a:solidFill>
                  <a:srgbClr val="FF0000"/>
                </a:solidFill>
                <a:latin typeface="+mn-ea"/>
                <a:ea typeface="+mn-ea"/>
              </a:rPr>
              <a:t>若しくは他の給水装置から</a:t>
            </a:r>
            <a:r>
              <a:rPr lang="ja-JP" altLang="en-US" sz="2000" b="1" dirty="0" smtClean="0">
                <a:solidFill>
                  <a:srgbClr val="FF0000"/>
                </a:solidFill>
                <a:latin typeface="+mn-ea"/>
                <a:ea typeface="+mn-ea"/>
              </a:rPr>
              <a:t>の分岐</a:t>
            </a:r>
            <a:r>
              <a:rPr lang="ja-JP" altLang="en-US" sz="2000" b="1" dirty="0">
                <a:solidFill>
                  <a:srgbClr val="FF0000"/>
                </a:solidFill>
                <a:latin typeface="+mn-ea"/>
                <a:ea typeface="+mn-ea"/>
              </a:rPr>
              <a:t>部分の変更</a:t>
            </a:r>
            <a:endParaRPr lang="en-US" altLang="ja-JP" sz="2000" b="1" dirty="0">
              <a:solidFill>
                <a:srgbClr val="FF0000"/>
              </a:solidFill>
              <a:latin typeface="+mn-ea"/>
              <a:ea typeface="+mn-ea"/>
            </a:endParaRPr>
          </a:p>
          <a:p>
            <a:pPr marL="514350" indent="-514350" eaLnBrk="1" hangingPunct="1">
              <a:lnSpc>
                <a:spcPct val="100000"/>
              </a:lnSpc>
              <a:spcBef>
                <a:spcPct val="50000"/>
              </a:spcBef>
              <a:buFont typeface="+mj-ea"/>
              <a:buAutoNum type="circleNumDbPlain"/>
            </a:pPr>
            <a:r>
              <a:rPr lang="ja-JP" altLang="en-US" sz="2000" b="1" dirty="0" smtClean="0">
                <a:solidFill>
                  <a:srgbClr val="FF0000"/>
                </a:solidFill>
                <a:latin typeface="+mn-ea"/>
                <a:ea typeface="+mn-ea"/>
              </a:rPr>
              <a:t>メーター</a:t>
            </a:r>
            <a:r>
              <a:rPr lang="ja-JP" altLang="en-US" sz="2000" b="1" dirty="0">
                <a:solidFill>
                  <a:srgbClr val="FF0000"/>
                </a:solidFill>
                <a:latin typeface="+mn-ea"/>
                <a:ea typeface="+mn-ea"/>
              </a:rPr>
              <a:t>取付け部分の給水管の口径変更</a:t>
            </a:r>
            <a:endParaRPr lang="en-US" altLang="ja-JP" sz="2000" b="1" dirty="0">
              <a:solidFill>
                <a:srgbClr val="FF0000"/>
              </a:solidFill>
              <a:latin typeface="+mn-ea"/>
              <a:ea typeface="+mn-ea"/>
            </a:endParaRPr>
          </a:p>
        </p:txBody>
      </p:sp>
      <p:sp>
        <p:nvSpPr>
          <p:cNvPr id="3" name="スライド番号プレースホルダー 1">
            <a:extLst>
              <a:ext uri="{FF2B5EF4-FFF2-40B4-BE49-F238E27FC236}">
                <a16:creationId xmlns:a16="http://schemas.microsoft.com/office/drawing/2014/main" id="{4C19B85B-E50C-EB3F-E354-26B4B40490AD}"/>
              </a:ext>
            </a:extLst>
          </p:cNvPr>
          <p:cNvSpPr txBox="1">
            <a:spLocks/>
          </p:cNvSpPr>
          <p:nvPr/>
        </p:nvSpPr>
        <p:spPr>
          <a:xfrm>
            <a:off x="6610350" y="634972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13</a:t>
            </a:fld>
            <a:endParaRPr lang="ja-JP" altLang="en-US" sz="1600" dirty="0">
              <a:solidFill>
                <a:schemeClr val="tx1"/>
              </a:solidFill>
              <a:latin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127000" y="1046922"/>
            <a:ext cx="8809038" cy="5155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mn-ea"/>
            </a:endParaRPr>
          </a:p>
        </p:txBody>
      </p:sp>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98295"/>
            <a:ext cx="8642351"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工事着手前の設計審査</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6" y="907555"/>
            <a:ext cx="864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ts val="0"/>
              </a:spcBef>
              <a:buFontTx/>
              <a:buNone/>
            </a:pPr>
            <a:r>
              <a:rPr lang="ja-JP" altLang="en-US" sz="2000" dirty="0" smtClean="0">
                <a:latin typeface="+mn-ea"/>
                <a:ea typeface="+mn-ea"/>
              </a:rPr>
              <a:t>指定事</a:t>
            </a:r>
            <a:r>
              <a:rPr lang="ja-JP" altLang="en-US" sz="2000" dirty="0">
                <a:latin typeface="+mn-ea"/>
                <a:ea typeface="+mn-ea"/>
              </a:rPr>
              <a:t>業者が工事を施行する場合は、工事</a:t>
            </a:r>
            <a:r>
              <a:rPr lang="ja-JP" altLang="en-US" sz="2000" dirty="0" smtClean="0">
                <a:latin typeface="+mn-ea"/>
                <a:ea typeface="+mn-ea"/>
              </a:rPr>
              <a:t>着手前</a:t>
            </a:r>
            <a:r>
              <a:rPr lang="ja-JP" altLang="en-US" sz="2000" dirty="0">
                <a:latin typeface="+mn-ea"/>
                <a:ea typeface="+mn-ea"/>
              </a:rPr>
              <a:t>に管理者の設計審査を受けなけらばならない。</a:t>
            </a:r>
            <a:endParaRPr lang="en-US" altLang="ja-JP" sz="2000" dirty="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6" y="2988329"/>
            <a:ext cx="8642350" cy="314273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000" dirty="0">
                <a:latin typeface="+mn-ea"/>
              </a:rPr>
              <a:t>≪設計審査の意義≫</a:t>
            </a:r>
            <a:endParaRPr kumimoji="1" lang="en-US" altLang="ja-JP" sz="2000" dirty="0">
              <a:latin typeface="+mn-ea"/>
            </a:endParaRPr>
          </a:p>
          <a:p>
            <a:r>
              <a:rPr lang="ja-JP" altLang="en-US" sz="2000" dirty="0">
                <a:solidFill>
                  <a:schemeClr val="tx1"/>
                </a:solidFill>
                <a:latin typeface="+mn-ea"/>
              </a:rPr>
              <a:t>工事の適正施行を確保するため、設置する給水装置の構造・材質等が政令第６条の基準や水道事業者の施工基準に適合していることを</a:t>
            </a:r>
            <a:r>
              <a:rPr lang="ja-JP" altLang="en-US" sz="2000" b="1" dirty="0">
                <a:solidFill>
                  <a:srgbClr val="FF0000"/>
                </a:solidFill>
                <a:latin typeface="+mn-ea"/>
              </a:rPr>
              <a:t>「確認」</a:t>
            </a:r>
            <a:r>
              <a:rPr lang="ja-JP" altLang="en-US" sz="2000" dirty="0">
                <a:solidFill>
                  <a:schemeClr val="tx1"/>
                </a:solidFill>
                <a:latin typeface="+mn-ea"/>
              </a:rPr>
              <a:t>するもの。</a:t>
            </a:r>
            <a:endParaRPr lang="en-US" altLang="ja-JP" sz="2000" dirty="0">
              <a:solidFill>
                <a:schemeClr val="tx1"/>
              </a:solidFill>
              <a:latin typeface="+mn-ea"/>
            </a:endParaRPr>
          </a:p>
          <a:p>
            <a:endParaRPr kumimoji="1" lang="en-US" altLang="ja-JP" sz="2000" dirty="0">
              <a:latin typeface="+mn-ea"/>
            </a:endParaRPr>
          </a:p>
          <a:p>
            <a:r>
              <a:rPr lang="ja-JP" altLang="en-US" sz="2000" b="1" dirty="0">
                <a:solidFill>
                  <a:srgbClr val="FF0000"/>
                </a:solidFill>
                <a:latin typeface="+mn-ea"/>
              </a:rPr>
              <a:t>☆設計審査は工事着手前に受けなければならない。</a:t>
            </a:r>
            <a:endParaRPr kumimoji="1" lang="ja-JP" altLang="en-US" sz="2000" b="1" dirty="0">
              <a:solidFill>
                <a:srgbClr val="FF0000"/>
              </a:solidFill>
              <a:latin typeface="+mn-ea"/>
            </a:endParaRPr>
          </a:p>
        </p:txBody>
      </p:sp>
      <p:sp>
        <p:nvSpPr>
          <p:cNvPr id="4" name="矢印: 下 3">
            <a:extLst>
              <a:ext uri="{FF2B5EF4-FFF2-40B4-BE49-F238E27FC236}">
                <a16:creationId xmlns:a16="http://schemas.microsoft.com/office/drawing/2014/main" id="{7AF09F6D-3161-4EA6-2F08-1D49875B9C4E}"/>
              </a:ext>
            </a:extLst>
          </p:cNvPr>
          <p:cNvSpPr/>
          <p:nvPr/>
        </p:nvSpPr>
        <p:spPr>
          <a:xfrm>
            <a:off x="3633744" y="2020686"/>
            <a:ext cx="1881809" cy="793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スライド番号プレースホルダー 1">
            <a:extLst>
              <a:ext uri="{FF2B5EF4-FFF2-40B4-BE49-F238E27FC236}">
                <a16:creationId xmlns:a16="http://schemas.microsoft.com/office/drawing/2014/main" id="{7D415071-5145-5BB6-2901-25CA72A1ED85}"/>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14</a:t>
            </a:fld>
            <a:endParaRPr lang="ja-JP" altLang="en-US" sz="1600" dirty="0">
              <a:solidFill>
                <a:schemeClr val="tx1"/>
              </a:solidFill>
              <a:latin typeface="+mn-ea"/>
            </a:endParaRPr>
          </a:p>
        </p:txBody>
      </p:sp>
    </p:spTree>
    <p:extLst>
      <p:ext uri="{BB962C8B-B14F-4D97-AF65-F5344CB8AC3E}">
        <p14:creationId xmlns:p14="http://schemas.microsoft.com/office/powerpoint/2010/main" val="292117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98295"/>
            <a:ext cx="8642349"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給水装置工事の検査</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5" y="933559"/>
            <a:ext cx="8642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457200" indent="-457200" algn="just">
              <a:lnSpc>
                <a:spcPct val="100000"/>
              </a:lnSpc>
              <a:spcBef>
                <a:spcPts val="600"/>
              </a:spcBef>
            </a:pPr>
            <a:r>
              <a:rPr lang="ja-JP" altLang="en-US" sz="2000" dirty="0" smtClean="0">
                <a:latin typeface="+mn-ea"/>
                <a:ea typeface="+mn-ea"/>
              </a:rPr>
              <a:t> </a:t>
            </a:r>
            <a:r>
              <a:rPr lang="ja-JP" altLang="en-US" sz="2000" dirty="0">
                <a:latin typeface="+mn-ea"/>
                <a:ea typeface="+mn-ea"/>
              </a:rPr>
              <a:t>次に掲げるときに、管理者の工事検査を</a:t>
            </a:r>
            <a:r>
              <a:rPr lang="ja-JP" altLang="en-US" sz="2000" dirty="0" smtClean="0">
                <a:latin typeface="+mn-ea"/>
                <a:ea typeface="+mn-ea"/>
              </a:rPr>
              <a:t>受けなければ</a:t>
            </a:r>
            <a:r>
              <a:rPr lang="ja-JP" altLang="en-US" sz="2000" dirty="0">
                <a:latin typeface="+mn-ea"/>
                <a:ea typeface="+mn-ea"/>
              </a:rPr>
              <a:t>ならない。</a:t>
            </a:r>
            <a:endParaRPr lang="en-US" altLang="ja-JP" sz="2000" dirty="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5" y="2692734"/>
            <a:ext cx="8642350" cy="315412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457200" indent="-457200">
              <a:buFont typeface="+mj-ea"/>
              <a:buAutoNum type="circleNumDbPlain"/>
            </a:pPr>
            <a:r>
              <a:rPr kumimoji="1" lang="ja-JP" altLang="en-US" sz="2000" b="1" dirty="0" smtClean="0">
                <a:solidFill>
                  <a:srgbClr val="FF0000"/>
                </a:solidFill>
                <a:latin typeface="+mn-ea"/>
              </a:rPr>
              <a:t>配水管</a:t>
            </a:r>
            <a:r>
              <a:rPr kumimoji="1" lang="ja-JP" altLang="en-US" sz="2000" b="1" dirty="0">
                <a:solidFill>
                  <a:srgbClr val="FF0000"/>
                </a:solidFill>
                <a:latin typeface="+mn-ea"/>
              </a:rPr>
              <a:t>に給水管を取付け、又は配水管から</a:t>
            </a:r>
            <a:r>
              <a:rPr kumimoji="1" lang="ja-JP" altLang="en-US" sz="2000" b="1" dirty="0" smtClean="0">
                <a:solidFill>
                  <a:srgbClr val="FF0000"/>
                </a:solidFill>
                <a:latin typeface="+mn-ea"/>
              </a:rPr>
              <a:t>給水管</a:t>
            </a:r>
            <a:r>
              <a:rPr kumimoji="1" lang="ja-JP" altLang="en-US" sz="2000" b="1" dirty="0">
                <a:solidFill>
                  <a:srgbClr val="FF0000"/>
                </a:solidFill>
                <a:latin typeface="+mn-ea"/>
              </a:rPr>
              <a:t>を撤去したとき</a:t>
            </a:r>
            <a:endParaRPr kumimoji="1" lang="en-US" altLang="ja-JP" sz="2000" b="1" dirty="0">
              <a:solidFill>
                <a:srgbClr val="FF0000"/>
              </a:solidFill>
              <a:latin typeface="+mn-ea"/>
            </a:endParaRPr>
          </a:p>
          <a:p>
            <a:r>
              <a:rPr lang="ja-JP" altLang="en-US" sz="2000" dirty="0">
                <a:solidFill>
                  <a:srgbClr val="FF0000"/>
                </a:solidFill>
                <a:latin typeface="+mn-ea"/>
              </a:rPr>
              <a:t>　　　</a:t>
            </a:r>
            <a:r>
              <a:rPr lang="ja-JP" altLang="en-US" sz="2000" dirty="0">
                <a:solidFill>
                  <a:schemeClr val="tx1"/>
                </a:solidFill>
                <a:latin typeface="+mn-ea"/>
              </a:rPr>
              <a:t>⇒　適正な工事施工の</a:t>
            </a:r>
            <a:r>
              <a:rPr lang="ja-JP" altLang="en-US" sz="2000" dirty="0" smtClean="0">
                <a:solidFill>
                  <a:schemeClr val="tx1"/>
                </a:solidFill>
                <a:latin typeface="+mn-ea"/>
              </a:rPr>
              <a:t>確認</a:t>
            </a:r>
            <a:endParaRPr lang="en-US" altLang="ja-JP" sz="2000" dirty="0" smtClean="0">
              <a:solidFill>
                <a:schemeClr val="tx1"/>
              </a:solidFill>
              <a:latin typeface="+mn-ea"/>
            </a:endParaRPr>
          </a:p>
          <a:p>
            <a:endParaRPr lang="en-US" altLang="ja-JP" sz="2000" dirty="0">
              <a:solidFill>
                <a:srgbClr val="00B050"/>
              </a:solidFill>
              <a:latin typeface="+mn-ea"/>
            </a:endParaRPr>
          </a:p>
          <a:p>
            <a:pPr marL="457200" indent="-457200">
              <a:buFont typeface="+mj-ea"/>
              <a:buAutoNum type="circleNumDbPlain" startAt="2"/>
            </a:pPr>
            <a:r>
              <a:rPr lang="ja-JP" altLang="en-US" sz="2000" b="1" dirty="0" smtClean="0">
                <a:solidFill>
                  <a:srgbClr val="FF0000"/>
                </a:solidFill>
                <a:latin typeface="+mn-ea"/>
              </a:rPr>
              <a:t>当該</a:t>
            </a:r>
            <a:r>
              <a:rPr lang="ja-JP" altLang="en-US" sz="2000" b="1" dirty="0">
                <a:solidFill>
                  <a:srgbClr val="FF0000"/>
                </a:solidFill>
                <a:latin typeface="+mn-ea"/>
              </a:rPr>
              <a:t>工事が完了したとき</a:t>
            </a:r>
            <a:endParaRPr lang="en-US" altLang="ja-JP" sz="2000" b="1" dirty="0">
              <a:solidFill>
                <a:srgbClr val="FF0000"/>
              </a:solidFill>
              <a:latin typeface="+mn-ea"/>
            </a:endParaRPr>
          </a:p>
          <a:p>
            <a:r>
              <a:rPr lang="ja-JP" altLang="en-US" sz="2000" dirty="0">
                <a:solidFill>
                  <a:srgbClr val="FF0000"/>
                </a:solidFill>
                <a:latin typeface="+mn-ea"/>
              </a:rPr>
              <a:t>　　　</a:t>
            </a:r>
            <a:r>
              <a:rPr lang="ja-JP" altLang="en-US" sz="2000" dirty="0">
                <a:solidFill>
                  <a:schemeClr val="tx1"/>
                </a:solidFill>
                <a:latin typeface="+mn-ea"/>
              </a:rPr>
              <a:t>⇒　構造・材質基準適合の確認</a:t>
            </a:r>
            <a:endParaRPr lang="en-US" altLang="ja-JP" sz="2000" dirty="0">
              <a:solidFill>
                <a:schemeClr val="tx1"/>
              </a:solidFill>
              <a:latin typeface="+mn-ea"/>
            </a:endParaRPr>
          </a:p>
          <a:p>
            <a:endParaRPr lang="en-US" altLang="ja-JP" sz="2000" dirty="0">
              <a:solidFill>
                <a:srgbClr val="00B050"/>
              </a:solidFill>
              <a:latin typeface="+mn-ea"/>
            </a:endParaRPr>
          </a:p>
          <a:p>
            <a:pPr algn="ctr"/>
            <a:r>
              <a:rPr lang="ja-JP" altLang="en-US" sz="2000" dirty="0">
                <a:solidFill>
                  <a:schemeClr val="tx1"/>
                </a:solidFill>
                <a:latin typeface="+mn-ea"/>
              </a:rPr>
              <a:t>☆☆無届け工事撲滅！☆☆</a:t>
            </a:r>
            <a:endParaRPr lang="en-US" altLang="ja-JP" sz="2000" dirty="0">
              <a:solidFill>
                <a:schemeClr val="tx1"/>
              </a:solidFill>
              <a:latin typeface="+mn-ea"/>
            </a:endParaRPr>
          </a:p>
        </p:txBody>
      </p:sp>
      <p:pic>
        <p:nvPicPr>
          <p:cNvPr id="4" name="図 3">
            <a:extLst>
              <a:ext uri="{FF2B5EF4-FFF2-40B4-BE49-F238E27FC236}">
                <a16:creationId xmlns:a16="http://schemas.microsoft.com/office/drawing/2014/main" id="{2B155295-ABC1-0E4A-7C60-A7A44C0D14F7}"/>
              </a:ext>
            </a:extLst>
          </p:cNvPr>
          <p:cNvPicPr>
            <a:picLocks noChangeAspect="1"/>
          </p:cNvPicPr>
          <p:nvPr/>
        </p:nvPicPr>
        <p:blipFill>
          <a:blip r:embed="rId3"/>
          <a:stretch>
            <a:fillRect/>
          </a:stretch>
        </p:blipFill>
        <p:spPr>
          <a:xfrm>
            <a:off x="3575216" y="1883622"/>
            <a:ext cx="1993565" cy="703592"/>
          </a:xfrm>
          <a:prstGeom prst="rect">
            <a:avLst/>
          </a:prstGeom>
        </p:spPr>
      </p:pic>
      <p:sp>
        <p:nvSpPr>
          <p:cNvPr id="5" name="スライド番号プレースホルダー 1">
            <a:extLst>
              <a:ext uri="{FF2B5EF4-FFF2-40B4-BE49-F238E27FC236}">
                <a16:creationId xmlns:a16="http://schemas.microsoft.com/office/drawing/2014/main" id="{CE776EAE-7A83-1907-363E-123432D040BD}"/>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15</a:t>
            </a:fld>
            <a:endParaRPr lang="ja-JP" altLang="en-US" sz="1600" dirty="0">
              <a:solidFill>
                <a:schemeClr val="tx1"/>
              </a:solidFill>
              <a:latin typeface="+mn-ea"/>
            </a:endParaRPr>
          </a:p>
        </p:txBody>
      </p:sp>
    </p:spTree>
    <p:extLst>
      <p:ext uri="{BB962C8B-B14F-4D97-AF65-F5344CB8AC3E}">
        <p14:creationId xmlns:p14="http://schemas.microsoft.com/office/powerpoint/2010/main" val="57659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167481" y="1193800"/>
            <a:ext cx="8809038" cy="5155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mn-ea"/>
            </a:endParaRPr>
          </a:p>
        </p:txBody>
      </p:sp>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6" y="198295"/>
            <a:ext cx="86423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指定事業者による自主検査</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6" y="915506"/>
            <a:ext cx="864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342900" indent="-342900">
              <a:lnSpc>
                <a:spcPct val="100000"/>
              </a:lnSpc>
              <a:spcBef>
                <a:spcPct val="50000"/>
              </a:spcBef>
            </a:pPr>
            <a:r>
              <a:rPr lang="ja-JP" altLang="en-US" sz="2000" dirty="0" smtClean="0">
                <a:latin typeface="+mn-ea"/>
                <a:ea typeface="+mn-ea"/>
              </a:rPr>
              <a:t>給水</a:t>
            </a:r>
            <a:r>
              <a:rPr lang="ja-JP" altLang="en-US" sz="2000" dirty="0">
                <a:latin typeface="+mn-ea"/>
                <a:ea typeface="+mn-ea"/>
              </a:rPr>
              <a:t>装置の構造・材質が基準に適合していることが</a:t>
            </a:r>
            <a:r>
              <a:rPr lang="ja-JP" altLang="en-US" sz="2000" dirty="0" smtClean="0">
                <a:latin typeface="+mn-ea"/>
                <a:ea typeface="+mn-ea"/>
              </a:rPr>
              <a:t>、給水</a:t>
            </a:r>
            <a:r>
              <a:rPr lang="ja-JP" altLang="en-US" sz="2000" dirty="0">
                <a:latin typeface="+mn-ea"/>
                <a:ea typeface="+mn-ea"/>
              </a:rPr>
              <a:t>契約締結の前提条件</a:t>
            </a:r>
            <a:endParaRPr lang="en-US" altLang="ja-JP" sz="2000" dirty="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6" y="3164519"/>
            <a:ext cx="8642349" cy="260119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000" b="1" dirty="0">
                <a:solidFill>
                  <a:srgbClr val="FF0000"/>
                </a:solidFill>
                <a:latin typeface="+mn-ea"/>
              </a:rPr>
              <a:t>≪完成検査のポイント≫</a:t>
            </a:r>
            <a:endParaRPr kumimoji="1" lang="en-US" altLang="ja-JP" sz="2000" b="1" dirty="0">
              <a:solidFill>
                <a:srgbClr val="FF0000"/>
              </a:solidFill>
              <a:latin typeface="+mn-ea"/>
            </a:endParaRPr>
          </a:p>
          <a:p>
            <a:endParaRPr lang="en-US" altLang="ja-JP" sz="2000" b="1" dirty="0">
              <a:solidFill>
                <a:srgbClr val="FF0000"/>
              </a:solidFill>
              <a:latin typeface="+mn-ea"/>
            </a:endParaRPr>
          </a:p>
          <a:p>
            <a:r>
              <a:rPr lang="ja-JP" altLang="en-US" sz="2000" b="1" dirty="0">
                <a:solidFill>
                  <a:srgbClr val="FF0000"/>
                </a:solidFill>
                <a:latin typeface="+mn-ea"/>
              </a:rPr>
              <a:t>　給水装置と図面を照合し、構造材質基準や設計施　</a:t>
            </a:r>
            <a:endParaRPr lang="en-US" altLang="ja-JP" sz="2000" b="1" dirty="0">
              <a:solidFill>
                <a:srgbClr val="FF0000"/>
              </a:solidFill>
              <a:latin typeface="+mn-ea"/>
            </a:endParaRPr>
          </a:p>
          <a:p>
            <a:r>
              <a:rPr lang="ja-JP" altLang="en-US" sz="2000" b="1" dirty="0">
                <a:solidFill>
                  <a:srgbClr val="FF0000"/>
                </a:solidFill>
                <a:latin typeface="+mn-ea"/>
              </a:rPr>
              <a:t>　工基準に</a:t>
            </a:r>
            <a:r>
              <a:rPr lang="ja-JP" altLang="en-US" sz="2000" b="1" dirty="0" smtClean="0">
                <a:solidFill>
                  <a:srgbClr val="FF0000"/>
                </a:solidFill>
                <a:latin typeface="+mn-ea"/>
              </a:rPr>
              <a:t>適合して</a:t>
            </a:r>
            <a:r>
              <a:rPr lang="ja-JP" altLang="en-US" sz="2000" b="1" dirty="0">
                <a:solidFill>
                  <a:srgbClr val="FF0000"/>
                </a:solidFill>
                <a:latin typeface="+mn-ea"/>
              </a:rPr>
              <a:t>いるかを検査</a:t>
            </a:r>
            <a:endParaRPr lang="en-US" altLang="ja-JP" sz="2000" b="1" dirty="0">
              <a:latin typeface="+mn-ea"/>
            </a:endParaRPr>
          </a:p>
        </p:txBody>
      </p:sp>
      <p:pic>
        <p:nvPicPr>
          <p:cNvPr id="4" name="図 3">
            <a:extLst>
              <a:ext uri="{FF2B5EF4-FFF2-40B4-BE49-F238E27FC236}">
                <a16:creationId xmlns:a16="http://schemas.microsoft.com/office/drawing/2014/main" id="{2B155295-ABC1-0E4A-7C60-A7A44C0D14F7}"/>
              </a:ext>
            </a:extLst>
          </p:cNvPr>
          <p:cNvPicPr>
            <a:picLocks noChangeAspect="1"/>
          </p:cNvPicPr>
          <p:nvPr/>
        </p:nvPicPr>
        <p:blipFill>
          <a:blip r:embed="rId3"/>
          <a:stretch>
            <a:fillRect/>
          </a:stretch>
        </p:blipFill>
        <p:spPr>
          <a:xfrm>
            <a:off x="3582441" y="2132436"/>
            <a:ext cx="1993565" cy="703592"/>
          </a:xfrm>
          <a:prstGeom prst="rect">
            <a:avLst/>
          </a:prstGeom>
        </p:spPr>
      </p:pic>
      <p:sp>
        <p:nvSpPr>
          <p:cNvPr id="5" name="スライド番号プレースホルダー 1">
            <a:extLst>
              <a:ext uri="{FF2B5EF4-FFF2-40B4-BE49-F238E27FC236}">
                <a16:creationId xmlns:a16="http://schemas.microsoft.com/office/drawing/2014/main" id="{EB6AFDE7-A389-1571-A7A4-3BB7A59CDBEF}"/>
              </a:ext>
            </a:extLst>
          </p:cNvPr>
          <p:cNvSpPr txBox="1">
            <a:spLocks/>
          </p:cNvSpPr>
          <p:nvPr/>
        </p:nvSpPr>
        <p:spPr>
          <a:xfrm>
            <a:off x="6610350" y="644249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16</a:t>
            </a:fld>
            <a:endParaRPr lang="ja-JP" altLang="en-US" sz="1600" dirty="0">
              <a:solidFill>
                <a:schemeClr val="tx1"/>
              </a:solidFill>
              <a:latin typeface="+mn-ea"/>
            </a:endParaRPr>
          </a:p>
        </p:txBody>
      </p:sp>
    </p:spTree>
    <p:extLst>
      <p:ext uri="{BB962C8B-B14F-4D97-AF65-F5344CB8AC3E}">
        <p14:creationId xmlns:p14="http://schemas.microsoft.com/office/powerpoint/2010/main" val="122527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3189"/>
            <a:ext cx="8642350" cy="4851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dirty="0">
                <a:solidFill>
                  <a:schemeClr val="tx1"/>
                </a:solidFill>
                <a:latin typeface="+mn-ea"/>
              </a:rPr>
              <a:t>≪給水用具の設置状況の確認等≫</a:t>
            </a:r>
            <a:endParaRPr lang="en-US" altLang="ja-JP" sz="2000" dirty="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給水</a:t>
            </a:r>
            <a:r>
              <a:rPr lang="ja-JP" altLang="en-US" sz="2000" dirty="0">
                <a:solidFill>
                  <a:schemeClr val="tx1"/>
                </a:solidFill>
                <a:latin typeface="+mn-ea"/>
              </a:rPr>
              <a:t>用具の設置状況</a:t>
            </a:r>
            <a:endParaRPr lang="en-US" altLang="ja-JP" sz="2000" dirty="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逆流</a:t>
            </a:r>
            <a:r>
              <a:rPr lang="ja-JP" altLang="en-US" sz="2000" dirty="0">
                <a:solidFill>
                  <a:schemeClr val="tx1"/>
                </a:solidFill>
                <a:latin typeface="+mn-ea"/>
              </a:rPr>
              <a:t>防止器具の設置状態、吐出口空間</a:t>
            </a:r>
            <a:endParaRPr lang="en-US" altLang="ja-JP" sz="2000" dirty="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メーター</a:t>
            </a:r>
            <a:r>
              <a:rPr lang="ja-JP" altLang="en-US" sz="2000" dirty="0">
                <a:solidFill>
                  <a:schemeClr val="tx1"/>
                </a:solidFill>
                <a:latin typeface="+mn-ea"/>
              </a:rPr>
              <a:t>の設置状況、取付方向の可否</a:t>
            </a:r>
            <a:endParaRPr lang="en-US" altLang="ja-JP" sz="2000" dirty="0">
              <a:solidFill>
                <a:schemeClr val="tx1"/>
              </a:solidFill>
              <a:latin typeface="+mn-ea"/>
            </a:endParaRPr>
          </a:p>
          <a:p>
            <a:pPr marL="457200" indent="-100013" eaLnBrk="1" fontAlgn="auto" hangingPunct="1">
              <a:spcBef>
                <a:spcPts val="0"/>
              </a:spcBef>
              <a:spcAft>
                <a:spcPts val="0"/>
              </a:spcAft>
              <a:defRPr/>
            </a:pPr>
            <a:r>
              <a:rPr lang="ja-JP" altLang="en-US" sz="2000" dirty="0">
                <a:solidFill>
                  <a:schemeClr val="tx1"/>
                </a:solidFill>
                <a:latin typeface="+mn-ea"/>
              </a:rPr>
              <a:t>　　　</a:t>
            </a:r>
            <a:r>
              <a:rPr lang="ja-JP" altLang="en-US" sz="2000" b="1" dirty="0">
                <a:solidFill>
                  <a:srgbClr val="FF0000"/>
                </a:solidFill>
                <a:latin typeface="+mn-ea"/>
              </a:rPr>
              <a:t>メータークロスがないことの確認</a:t>
            </a:r>
            <a:endParaRPr lang="en-US" altLang="ja-JP" sz="2000" b="1" dirty="0">
              <a:solidFill>
                <a:srgbClr val="FF0000"/>
              </a:solidFill>
              <a:latin typeface="+mn-ea"/>
            </a:endParaRPr>
          </a:p>
          <a:p>
            <a:pPr marL="457200" indent="-100013" eaLnBrk="1" fontAlgn="auto" hangingPunct="1">
              <a:spcBef>
                <a:spcPts val="0"/>
              </a:spcBef>
              <a:spcAft>
                <a:spcPts val="0"/>
              </a:spcAft>
              <a:buFont typeface="+mj-ea"/>
              <a:buAutoNum type="circleNumDbPlain" startAt="4"/>
              <a:defRPr/>
            </a:pPr>
            <a:r>
              <a:rPr lang="ja-JP" altLang="en-US" sz="2000" dirty="0" smtClean="0">
                <a:solidFill>
                  <a:schemeClr val="tx1"/>
                </a:solidFill>
                <a:latin typeface="+mn-ea"/>
              </a:rPr>
              <a:t>クロスコネクション</a:t>
            </a:r>
            <a:r>
              <a:rPr lang="ja-JP" altLang="en-US" sz="2000" dirty="0">
                <a:solidFill>
                  <a:schemeClr val="tx1"/>
                </a:solidFill>
                <a:latin typeface="+mn-ea"/>
              </a:rPr>
              <a:t>やポンプ直結の有無</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≪機能検査（通水確認）≫</a:t>
            </a:r>
            <a:endParaRPr lang="en-US" altLang="ja-JP" sz="2000" dirty="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b="1" dirty="0" smtClean="0">
                <a:solidFill>
                  <a:srgbClr val="FF0000"/>
                </a:solidFill>
                <a:latin typeface="+mn-ea"/>
              </a:rPr>
              <a:t>メーター</a:t>
            </a:r>
            <a:r>
              <a:rPr lang="ja-JP" altLang="en-US" sz="2000" b="1" dirty="0">
                <a:solidFill>
                  <a:srgbClr val="FF0000"/>
                </a:solidFill>
                <a:latin typeface="+mn-ea"/>
              </a:rPr>
              <a:t>経由の確認</a:t>
            </a:r>
            <a:endParaRPr lang="en-US" altLang="ja-JP" sz="2000" b="1" dirty="0">
              <a:solidFill>
                <a:srgbClr val="FF0000"/>
              </a:solidFill>
              <a:latin typeface="+mn-ea"/>
            </a:endParaRPr>
          </a:p>
          <a:p>
            <a:pPr marL="457200" indent="-100013"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給水</a:t>
            </a:r>
            <a:r>
              <a:rPr lang="ja-JP" altLang="en-US" sz="2000" dirty="0">
                <a:solidFill>
                  <a:schemeClr val="tx1"/>
                </a:solidFill>
                <a:latin typeface="+mn-ea"/>
              </a:rPr>
              <a:t>用具の吐水状況、作動状態等の確認</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≪耐圧・残留塩素の確認≫</a:t>
            </a:r>
            <a:endParaRPr lang="en-US" altLang="ja-JP" sz="2000" dirty="0">
              <a:solidFill>
                <a:schemeClr val="tx1"/>
              </a:solidFill>
              <a:latin typeface="+mn-ea"/>
            </a:endParaRPr>
          </a:p>
          <a:p>
            <a:pPr marL="628650" indent="-271463"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耐圧</a:t>
            </a:r>
            <a:r>
              <a:rPr lang="ja-JP" altLang="en-US" sz="2000" dirty="0">
                <a:solidFill>
                  <a:schemeClr val="tx1"/>
                </a:solidFill>
                <a:latin typeface="+mn-ea"/>
              </a:rPr>
              <a:t>・残留塩素濃度が基準に</a:t>
            </a:r>
            <a:r>
              <a:rPr lang="ja-JP" altLang="en-US" sz="2000" dirty="0" smtClean="0">
                <a:solidFill>
                  <a:schemeClr val="tx1"/>
                </a:solidFill>
                <a:latin typeface="+mn-ea"/>
              </a:rPr>
              <a:t>適合して</a:t>
            </a:r>
            <a:r>
              <a:rPr lang="ja-JP" altLang="en-US" sz="2000" dirty="0">
                <a:solidFill>
                  <a:schemeClr val="tx1"/>
                </a:solidFill>
                <a:latin typeface="+mn-ea"/>
              </a:rPr>
              <a:t>いるか</a:t>
            </a:r>
            <a:endParaRPr lang="en-US" altLang="ja-JP" sz="2000" dirty="0">
              <a:solidFill>
                <a:schemeClr val="tx1"/>
              </a:solidFill>
              <a:latin typeface="+mn-ea"/>
            </a:endParaRPr>
          </a:p>
          <a:p>
            <a:pPr marL="628650" indent="-271463"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残留</a:t>
            </a:r>
            <a:r>
              <a:rPr lang="ja-JP" altLang="en-US" sz="2000" dirty="0">
                <a:solidFill>
                  <a:schemeClr val="tx1"/>
                </a:solidFill>
                <a:latin typeface="+mn-ea"/>
              </a:rPr>
              <a:t>塩素が検出されない場合は</a:t>
            </a:r>
            <a:r>
              <a:rPr lang="ja-JP" altLang="en-US" sz="2000" dirty="0" smtClean="0">
                <a:solidFill>
                  <a:schemeClr val="tx1"/>
                </a:solidFill>
                <a:latin typeface="+mn-ea"/>
              </a:rPr>
              <a:t>、</a:t>
            </a:r>
            <a:r>
              <a:rPr lang="ja-JP" altLang="en-US" sz="2000" b="1" dirty="0" smtClean="0">
                <a:solidFill>
                  <a:srgbClr val="FF0000"/>
                </a:solidFill>
                <a:latin typeface="+mn-ea"/>
              </a:rPr>
              <a:t>クロスコネクション</a:t>
            </a:r>
            <a:r>
              <a:rPr lang="ja-JP" altLang="en-US" sz="2000" dirty="0">
                <a:solidFill>
                  <a:schemeClr val="tx1"/>
                </a:solidFill>
                <a:latin typeface="+mn-ea"/>
              </a:rPr>
              <a:t>の有無などの確認</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endParaRPr>
          </a:p>
        </p:txBody>
      </p:sp>
      <p:sp>
        <p:nvSpPr>
          <p:cNvPr id="3" name="スライド番号プレースホルダー 1">
            <a:extLst>
              <a:ext uri="{FF2B5EF4-FFF2-40B4-BE49-F238E27FC236}">
                <a16:creationId xmlns:a16="http://schemas.microsoft.com/office/drawing/2014/main" id="{64870238-D753-D09A-EE3F-351359418151}"/>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17</a:t>
            </a:fld>
            <a:endParaRPr lang="ja-JP" altLang="en-US" sz="1600" dirty="0">
              <a:solidFill>
                <a:schemeClr val="tx1"/>
              </a:solidFill>
            </a:endParaRPr>
          </a:p>
        </p:txBody>
      </p:sp>
    </p:spTree>
    <p:extLst>
      <p:ext uri="{BB962C8B-B14F-4D97-AF65-F5344CB8AC3E}">
        <p14:creationId xmlns:p14="http://schemas.microsoft.com/office/powerpoint/2010/main" val="52032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126998" y="1193800"/>
            <a:ext cx="8809038" cy="5155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mn-ea"/>
            </a:endParaRPr>
          </a:p>
        </p:txBody>
      </p:sp>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88912"/>
            <a:ext cx="8642350" cy="88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道路上の給水装置工事の施行管理</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5" y="1210807"/>
            <a:ext cx="864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457200" indent="-457200">
              <a:lnSpc>
                <a:spcPct val="100000"/>
              </a:lnSpc>
              <a:spcBef>
                <a:spcPts val="600"/>
              </a:spcBef>
            </a:pPr>
            <a:r>
              <a:rPr lang="ja-JP" altLang="en-US" sz="2000" dirty="0" smtClean="0">
                <a:latin typeface="+mn-ea"/>
                <a:ea typeface="+mn-ea"/>
              </a:rPr>
              <a:t>道</a:t>
            </a:r>
            <a:r>
              <a:rPr lang="ja-JP" altLang="en-US" sz="2000" dirty="0">
                <a:latin typeface="+mn-ea"/>
                <a:ea typeface="+mn-ea"/>
              </a:rPr>
              <a:t>路上での工事は、特に適切な工程管理や</a:t>
            </a:r>
            <a:r>
              <a:rPr lang="ja-JP" altLang="en-US" sz="2000" dirty="0" smtClean="0">
                <a:latin typeface="+mn-ea"/>
                <a:ea typeface="+mn-ea"/>
              </a:rPr>
              <a:t>品質管理</a:t>
            </a:r>
            <a:r>
              <a:rPr lang="ja-JP" altLang="en-US" sz="2000" dirty="0">
                <a:latin typeface="+mn-ea"/>
                <a:ea typeface="+mn-ea"/>
              </a:rPr>
              <a:t>、安全管理が求められる。</a:t>
            </a:r>
            <a:endParaRPr lang="en-US" altLang="ja-JP" sz="2000" dirty="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5" y="3008243"/>
            <a:ext cx="8642350" cy="291924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Arial" panose="020B0604020202020204" pitchFamily="34" charset="0"/>
              <a:buChar char="•"/>
            </a:pPr>
            <a:r>
              <a:rPr kumimoji="1" lang="ja-JP" altLang="en-US" sz="2000" b="1" dirty="0" smtClean="0">
                <a:solidFill>
                  <a:srgbClr val="FF0000"/>
                </a:solidFill>
                <a:latin typeface="+mn-ea"/>
              </a:rPr>
              <a:t>分岐</a:t>
            </a:r>
            <a:r>
              <a:rPr kumimoji="1" lang="ja-JP" altLang="en-US" sz="2000" b="1" dirty="0">
                <a:solidFill>
                  <a:srgbClr val="FF0000"/>
                </a:solidFill>
                <a:latin typeface="+mn-ea"/>
              </a:rPr>
              <a:t>穿孔工事等は、管理者の承認を受けた工法、</a:t>
            </a:r>
            <a:r>
              <a:rPr kumimoji="1" lang="ja-JP" altLang="en-US" sz="2000" b="1" dirty="0" smtClean="0">
                <a:solidFill>
                  <a:srgbClr val="FF0000"/>
                </a:solidFill>
                <a:latin typeface="+mn-ea"/>
              </a:rPr>
              <a:t>工期</a:t>
            </a:r>
            <a:r>
              <a:rPr kumimoji="1" lang="ja-JP" altLang="en-US" sz="2000" b="1" dirty="0">
                <a:solidFill>
                  <a:srgbClr val="FF0000"/>
                </a:solidFill>
                <a:latin typeface="+mn-ea"/>
              </a:rPr>
              <a:t>、その他工事上の条件に適合するよう施行</a:t>
            </a:r>
            <a:r>
              <a:rPr kumimoji="1" lang="ja-JP" altLang="en-US" sz="2000" b="1" dirty="0" smtClean="0">
                <a:solidFill>
                  <a:srgbClr val="FF0000"/>
                </a:solidFill>
                <a:latin typeface="+mn-ea"/>
              </a:rPr>
              <a:t>しなければ</a:t>
            </a:r>
            <a:r>
              <a:rPr kumimoji="1" lang="ja-JP" altLang="en-US" sz="2000" b="1" dirty="0">
                <a:solidFill>
                  <a:srgbClr val="FF0000"/>
                </a:solidFill>
                <a:latin typeface="+mn-ea"/>
              </a:rPr>
              <a:t>ならない。</a:t>
            </a:r>
            <a:endParaRPr kumimoji="1" lang="en-US" altLang="ja-JP" sz="2000" b="1" dirty="0">
              <a:solidFill>
                <a:srgbClr val="FF0000"/>
              </a:solidFill>
              <a:latin typeface="+mn-ea"/>
            </a:endParaRPr>
          </a:p>
          <a:p>
            <a:pPr marL="342900" indent="-342900">
              <a:buFont typeface="Arial" panose="020B0604020202020204" pitchFamily="34" charset="0"/>
              <a:buChar char="•"/>
            </a:pPr>
            <a:endParaRPr kumimoji="1" lang="en-US" altLang="ja-JP" sz="2000" b="1" dirty="0">
              <a:solidFill>
                <a:srgbClr val="FF0000"/>
              </a:solidFill>
              <a:latin typeface="+mn-ea"/>
            </a:endParaRPr>
          </a:p>
          <a:p>
            <a:pPr marL="342900" indent="-342900">
              <a:buFont typeface="Arial" panose="020B0604020202020204" pitchFamily="34" charset="0"/>
              <a:buChar char="•"/>
            </a:pPr>
            <a:r>
              <a:rPr lang="ja-JP" altLang="en-US" sz="2000" b="1" dirty="0" smtClean="0">
                <a:solidFill>
                  <a:srgbClr val="FF0000"/>
                </a:solidFill>
                <a:latin typeface="+mn-ea"/>
              </a:rPr>
              <a:t>技能</a:t>
            </a:r>
            <a:r>
              <a:rPr lang="ja-JP" altLang="en-US" sz="2000" b="1" dirty="0">
                <a:solidFill>
                  <a:srgbClr val="FF0000"/>
                </a:solidFill>
                <a:latin typeface="+mn-ea"/>
              </a:rPr>
              <a:t>を有する者を配置しなければならない。</a:t>
            </a:r>
            <a:endParaRPr lang="en-US" altLang="ja-JP" sz="2000" b="1" dirty="0">
              <a:solidFill>
                <a:srgbClr val="FF0000"/>
              </a:solidFill>
              <a:latin typeface="+mn-ea"/>
            </a:endParaRPr>
          </a:p>
          <a:p>
            <a:endParaRPr lang="en-US" altLang="ja-JP" sz="2000" dirty="0">
              <a:solidFill>
                <a:srgbClr val="FF0000"/>
              </a:solidFill>
              <a:latin typeface="+mn-ea"/>
            </a:endParaRPr>
          </a:p>
          <a:p>
            <a:pPr algn="r"/>
            <a:r>
              <a:rPr kumimoji="1" lang="ja-JP" altLang="en-US" sz="2000" dirty="0">
                <a:latin typeface="+mn-ea"/>
              </a:rPr>
              <a:t>（水道法施行規則第３６条第１項）</a:t>
            </a:r>
            <a:endParaRPr kumimoji="1" lang="en-US" altLang="ja-JP" sz="2000" dirty="0">
              <a:latin typeface="+mn-ea"/>
            </a:endParaRPr>
          </a:p>
        </p:txBody>
      </p:sp>
      <p:pic>
        <p:nvPicPr>
          <p:cNvPr id="4" name="図 3">
            <a:extLst>
              <a:ext uri="{FF2B5EF4-FFF2-40B4-BE49-F238E27FC236}">
                <a16:creationId xmlns:a16="http://schemas.microsoft.com/office/drawing/2014/main" id="{2B155295-ABC1-0E4A-7C60-A7A44C0D14F7}"/>
              </a:ext>
            </a:extLst>
          </p:cNvPr>
          <p:cNvPicPr>
            <a:picLocks noChangeAspect="1"/>
          </p:cNvPicPr>
          <p:nvPr/>
        </p:nvPicPr>
        <p:blipFill>
          <a:blip r:embed="rId3"/>
          <a:stretch>
            <a:fillRect/>
          </a:stretch>
        </p:blipFill>
        <p:spPr>
          <a:xfrm>
            <a:off x="3582441" y="2156291"/>
            <a:ext cx="1993565" cy="582104"/>
          </a:xfrm>
          <a:prstGeom prst="rect">
            <a:avLst/>
          </a:prstGeom>
        </p:spPr>
      </p:pic>
      <p:sp>
        <p:nvSpPr>
          <p:cNvPr id="5" name="スライド番号プレースホルダー 1">
            <a:extLst>
              <a:ext uri="{FF2B5EF4-FFF2-40B4-BE49-F238E27FC236}">
                <a16:creationId xmlns:a16="http://schemas.microsoft.com/office/drawing/2014/main" id="{E23AA00B-6AD5-1AA7-0117-7D6229CCC8D9}"/>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18</a:t>
            </a:fld>
            <a:endParaRPr lang="ja-JP" altLang="en-US" sz="1600" dirty="0">
              <a:solidFill>
                <a:schemeClr val="tx1"/>
              </a:solidFill>
              <a:latin typeface="+mn-ea"/>
            </a:endParaRPr>
          </a:p>
        </p:txBody>
      </p:sp>
    </p:spTree>
    <p:extLst>
      <p:ext uri="{BB962C8B-B14F-4D97-AF65-F5344CB8AC3E}">
        <p14:creationId xmlns:p14="http://schemas.microsoft.com/office/powerpoint/2010/main" val="147441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5B0272-4293-873B-0627-F6DC123CB994}"/>
              </a:ext>
            </a:extLst>
          </p:cNvPr>
          <p:cNvSpPr>
            <a:spLocks noGrp="1"/>
          </p:cNvSpPr>
          <p:nvPr>
            <p:ph type="title"/>
          </p:nvPr>
        </p:nvSpPr>
        <p:spPr>
          <a:xfrm>
            <a:off x="250825" y="206517"/>
            <a:ext cx="8642350" cy="785928"/>
          </a:xfrm>
        </p:spPr>
        <p:txBody>
          <a:bodyPr/>
          <a:lstStyle/>
          <a:p>
            <a:pPr algn="ctr"/>
            <a:r>
              <a:rPr kumimoji="1" lang="ja-JP" altLang="en-US" sz="3600" dirty="0" smtClean="0">
                <a:solidFill>
                  <a:schemeClr val="accent1">
                    <a:lumMod val="50000"/>
                  </a:schemeClr>
                </a:solidFill>
              </a:rPr>
              <a:t>講習</a:t>
            </a:r>
            <a:r>
              <a:rPr kumimoji="1" lang="ja-JP" altLang="en-US" sz="3600" dirty="0">
                <a:solidFill>
                  <a:schemeClr val="accent1">
                    <a:lumMod val="50000"/>
                  </a:schemeClr>
                </a:solidFill>
              </a:rPr>
              <a:t>の内容</a:t>
            </a:r>
            <a:endParaRPr kumimoji="1" lang="ja-JP" altLang="en-US" dirty="0">
              <a:solidFill>
                <a:schemeClr val="accent1">
                  <a:lumMod val="50000"/>
                </a:schemeClr>
              </a:solidFill>
            </a:endParaRPr>
          </a:p>
        </p:txBody>
      </p:sp>
      <p:sp>
        <p:nvSpPr>
          <p:cNvPr id="5" name="四角形: 角を丸くする 4">
            <a:extLst>
              <a:ext uri="{FF2B5EF4-FFF2-40B4-BE49-F238E27FC236}">
                <a16:creationId xmlns:a16="http://schemas.microsoft.com/office/drawing/2014/main" id="{1508F9F1-351D-92D2-5AAC-9A469703F3CA}"/>
              </a:ext>
            </a:extLst>
          </p:cNvPr>
          <p:cNvSpPr/>
          <p:nvPr/>
        </p:nvSpPr>
        <p:spPr>
          <a:xfrm>
            <a:off x="250825" y="1491616"/>
            <a:ext cx="8642350" cy="4338132"/>
          </a:xfrm>
          <a:prstGeom prst="roundRect">
            <a:avLst>
              <a:gd name="adj" fmla="val 36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kumimoji="1" lang="ja-JP" altLang="en-US" sz="3200" dirty="0" smtClean="0">
                <a:solidFill>
                  <a:schemeClr val="accent1">
                    <a:lumMod val="50000"/>
                  </a:schemeClr>
                </a:solidFill>
                <a:latin typeface="+mn-ea"/>
              </a:rPr>
              <a:t>給水</a:t>
            </a:r>
            <a:r>
              <a:rPr kumimoji="1" lang="ja-JP" altLang="en-US" sz="3200" dirty="0">
                <a:solidFill>
                  <a:schemeClr val="accent1">
                    <a:lumMod val="50000"/>
                  </a:schemeClr>
                </a:solidFill>
                <a:latin typeface="+mn-ea"/>
              </a:rPr>
              <a:t>装置に関連した水道法関係規定</a:t>
            </a:r>
          </a:p>
          <a:p>
            <a:pPr marL="514350" indent="-514350">
              <a:buFont typeface="+mj-lt"/>
              <a:buAutoNum type="arabicPeriod"/>
            </a:pPr>
            <a:r>
              <a:rPr kumimoji="1" lang="ja-JP" altLang="en-US" sz="3200" dirty="0" smtClean="0">
                <a:solidFill>
                  <a:schemeClr val="accent1">
                    <a:lumMod val="50000"/>
                  </a:schemeClr>
                </a:solidFill>
                <a:latin typeface="+mn-ea"/>
              </a:rPr>
              <a:t>給水</a:t>
            </a:r>
            <a:r>
              <a:rPr kumimoji="1" lang="ja-JP" altLang="en-US" sz="3200" dirty="0">
                <a:solidFill>
                  <a:schemeClr val="accent1">
                    <a:lumMod val="50000"/>
                  </a:schemeClr>
                </a:solidFill>
                <a:latin typeface="+mn-ea"/>
              </a:rPr>
              <a:t>条例関連</a:t>
            </a:r>
          </a:p>
          <a:p>
            <a:pPr marL="514350" indent="-514350">
              <a:buFont typeface="+mj-lt"/>
              <a:buAutoNum type="arabicPeriod"/>
            </a:pPr>
            <a:r>
              <a:rPr kumimoji="1" lang="ja-JP" altLang="en-US" sz="3200" dirty="0" smtClean="0">
                <a:solidFill>
                  <a:schemeClr val="accent1">
                    <a:lumMod val="50000"/>
                  </a:schemeClr>
                </a:solidFill>
                <a:latin typeface="+mn-ea"/>
              </a:rPr>
              <a:t>給水</a:t>
            </a:r>
            <a:r>
              <a:rPr kumimoji="1" lang="ja-JP" altLang="en-US" sz="3200" dirty="0">
                <a:solidFill>
                  <a:schemeClr val="accent1">
                    <a:lumMod val="50000"/>
                  </a:schemeClr>
                </a:solidFill>
                <a:latin typeface="+mn-ea"/>
              </a:rPr>
              <a:t>方式</a:t>
            </a:r>
          </a:p>
          <a:p>
            <a:pPr marL="514350" indent="-514350">
              <a:buFont typeface="+mj-lt"/>
              <a:buAutoNum type="arabicPeriod"/>
            </a:pPr>
            <a:r>
              <a:rPr kumimoji="1" lang="ja-JP" altLang="en-US" sz="3200" dirty="0" smtClean="0">
                <a:solidFill>
                  <a:schemeClr val="accent1">
                    <a:lumMod val="50000"/>
                  </a:schemeClr>
                </a:solidFill>
                <a:latin typeface="+mn-ea"/>
              </a:rPr>
              <a:t>給水</a:t>
            </a:r>
            <a:r>
              <a:rPr kumimoji="1" lang="ja-JP" altLang="en-US" sz="3200" dirty="0">
                <a:solidFill>
                  <a:schemeClr val="accent1">
                    <a:lumMod val="50000"/>
                  </a:schemeClr>
                </a:solidFill>
                <a:latin typeface="+mn-ea"/>
              </a:rPr>
              <a:t>装置の誤接続対策</a:t>
            </a:r>
          </a:p>
          <a:p>
            <a:pPr marL="514350" indent="-514350">
              <a:buFont typeface="+mj-lt"/>
              <a:buAutoNum type="arabicPeriod"/>
            </a:pPr>
            <a:r>
              <a:rPr kumimoji="1" lang="ja-JP" altLang="en-US" sz="3200" dirty="0" smtClean="0">
                <a:solidFill>
                  <a:schemeClr val="accent1">
                    <a:lumMod val="50000"/>
                  </a:schemeClr>
                </a:solidFill>
                <a:latin typeface="+mn-ea"/>
              </a:rPr>
              <a:t>事故</a:t>
            </a:r>
            <a:r>
              <a:rPr kumimoji="1" lang="ja-JP" altLang="en-US" sz="3200" dirty="0">
                <a:solidFill>
                  <a:schemeClr val="accent1">
                    <a:lumMod val="50000"/>
                  </a:schemeClr>
                </a:solidFill>
                <a:latin typeface="+mn-ea"/>
              </a:rPr>
              <a:t>事例の紹介</a:t>
            </a:r>
            <a:endParaRPr kumimoji="1" lang="en-US" altLang="ja-JP" sz="3200" dirty="0">
              <a:solidFill>
                <a:schemeClr val="accent1">
                  <a:lumMod val="50000"/>
                </a:schemeClr>
              </a:solidFill>
              <a:latin typeface="+mn-ea"/>
            </a:endParaRPr>
          </a:p>
          <a:p>
            <a:pPr marL="514350" indent="-514350">
              <a:buFont typeface="+mj-lt"/>
              <a:buAutoNum type="arabicPeriod"/>
            </a:pPr>
            <a:r>
              <a:rPr kumimoji="1" lang="ja-JP" altLang="en-US" sz="3200" dirty="0" smtClean="0">
                <a:solidFill>
                  <a:schemeClr val="accent1">
                    <a:lumMod val="50000"/>
                  </a:schemeClr>
                </a:solidFill>
                <a:latin typeface="+mn-ea"/>
              </a:rPr>
              <a:t>指定工</a:t>
            </a:r>
            <a:r>
              <a:rPr kumimoji="1" lang="ja-JP" altLang="en-US" sz="3200" dirty="0">
                <a:solidFill>
                  <a:schemeClr val="accent1">
                    <a:lumMod val="50000"/>
                  </a:schemeClr>
                </a:solidFill>
                <a:latin typeface="+mn-ea"/>
              </a:rPr>
              <a:t>事事業者の取組み</a:t>
            </a:r>
            <a:endParaRPr kumimoji="1" lang="en-US" altLang="ja-JP" sz="3200" dirty="0">
              <a:solidFill>
                <a:schemeClr val="accent1">
                  <a:lumMod val="50000"/>
                </a:schemeClr>
              </a:solidFill>
              <a:latin typeface="+mn-ea"/>
            </a:endParaRPr>
          </a:p>
          <a:p>
            <a:pPr marL="514350" indent="-514350">
              <a:buFont typeface="+mj-lt"/>
              <a:buAutoNum type="arabicPeriod"/>
            </a:pPr>
            <a:r>
              <a:rPr kumimoji="1" lang="ja-JP" altLang="en-US" sz="3200" dirty="0" smtClean="0">
                <a:solidFill>
                  <a:schemeClr val="accent1">
                    <a:lumMod val="50000"/>
                  </a:schemeClr>
                </a:solidFill>
                <a:latin typeface="+mn-ea"/>
              </a:rPr>
              <a:t>給水</a:t>
            </a:r>
            <a:r>
              <a:rPr kumimoji="1" lang="ja-JP" altLang="en-US" sz="3200" dirty="0">
                <a:solidFill>
                  <a:schemeClr val="accent1">
                    <a:lumMod val="50000"/>
                  </a:schemeClr>
                </a:solidFill>
                <a:latin typeface="+mn-ea"/>
              </a:rPr>
              <a:t>装置の維持管理</a:t>
            </a:r>
          </a:p>
        </p:txBody>
      </p:sp>
      <p:sp>
        <p:nvSpPr>
          <p:cNvPr id="3" name="スライド番号プレースホルダー 1">
            <a:extLst>
              <a:ext uri="{FF2B5EF4-FFF2-40B4-BE49-F238E27FC236}">
                <a16:creationId xmlns:a16="http://schemas.microsoft.com/office/drawing/2014/main" id="{B5BEA19F-7117-B400-47C3-51B982B236B6}"/>
              </a:ext>
            </a:extLst>
          </p:cNvPr>
          <p:cNvSpPr>
            <a:spLocks noGrp="1"/>
          </p:cNvSpPr>
          <p:nvPr>
            <p:ph type="sldNum" sz="quarter" idx="12"/>
          </p:nvPr>
        </p:nvSpPr>
        <p:spPr>
          <a:xfrm>
            <a:off x="6457950" y="6356351"/>
            <a:ext cx="2057400" cy="365125"/>
          </a:xfrm>
        </p:spPr>
        <p:txBody>
          <a:bodyPr/>
          <a:lstStyle/>
          <a:p>
            <a:pPr>
              <a:defRPr/>
            </a:pPr>
            <a:fld id="{33F8074E-9A4A-416A-BBE4-299B6DBD093A}" type="slidenum">
              <a:rPr lang="ja-JP" altLang="en-US" sz="1600">
                <a:solidFill>
                  <a:schemeClr val="tx1"/>
                </a:solidFill>
              </a:rPr>
              <a:pPr>
                <a:defRPr/>
              </a:pPr>
              <a:t>1</a:t>
            </a:fld>
            <a:endParaRPr lang="ja-JP" altLang="en-US" sz="1600" dirty="0">
              <a:solidFill>
                <a:schemeClr val="tx1"/>
              </a:solidFill>
            </a:endParaRPr>
          </a:p>
        </p:txBody>
      </p:sp>
    </p:spTree>
    <p:extLst>
      <p:ext uri="{BB962C8B-B14F-4D97-AF65-F5344CB8AC3E}">
        <p14:creationId xmlns:p14="http://schemas.microsoft.com/office/powerpoint/2010/main" val="207372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4400"/>
            <a:ext cx="8642350" cy="5046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dirty="0">
                <a:solidFill>
                  <a:schemeClr val="tx1"/>
                </a:solidFill>
                <a:latin typeface="+mn-ea"/>
              </a:rPr>
              <a:t>≪承認要件</a:t>
            </a:r>
            <a:r>
              <a:rPr lang="ja-JP" altLang="en-US" sz="2000" dirty="0" smtClean="0">
                <a:solidFill>
                  <a:schemeClr val="tx1"/>
                </a:solidFill>
                <a:latin typeface="+mn-ea"/>
              </a:rPr>
              <a:t>≫</a:t>
            </a:r>
            <a:endParaRPr lang="en-US" altLang="ja-JP" sz="2000" dirty="0" smtClean="0">
              <a:solidFill>
                <a:schemeClr val="tx1"/>
              </a:solidFill>
              <a:latin typeface="+mn-ea"/>
            </a:endParaRPr>
          </a:p>
          <a:p>
            <a:pPr eaLnBrk="1" fontAlgn="auto" hangingPunct="1">
              <a:spcBef>
                <a:spcPts val="0"/>
              </a:spcBef>
              <a:spcAft>
                <a:spcPts val="0"/>
              </a:spcAft>
              <a:defRPr/>
            </a:pPr>
            <a:endParaRPr lang="en-US" altLang="ja-JP" sz="2000" b="1" dirty="0">
              <a:solidFill>
                <a:srgbClr val="00B050"/>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給</a:t>
            </a:r>
            <a:r>
              <a:rPr lang="ja-JP" altLang="en-US" sz="2000" dirty="0">
                <a:solidFill>
                  <a:schemeClr val="tx1"/>
                </a:solidFill>
                <a:latin typeface="+mn-ea"/>
              </a:rPr>
              <a:t>水管の分岐及び配管者は、</a:t>
            </a:r>
            <a:r>
              <a:rPr lang="ja-JP" altLang="en-US" sz="2000" b="1" dirty="0">
                <a:solidFill>
                  <a:srgbClr val="FF0000"/>
                </a:solidFill>
                <a:latin typeface="+mn-ea"/>
              </a:rPr>
              <a:t>適切に作業を行うことの</a:t>
            </a:r>
            <a:r>
              <a:rPr lang="ja-JP" altLang="en-US" sz="2000" b="1" dirty="0" smtClean="0">
                <a:solidFill>
                  <a:srgbClr val="FF0000"/>
                </a:solidFill>
                <a:latin typeface="+mn-ea"/>
              </a:rPr>
              <a:t>できる</a:t>
            </a:r>
            <a:r>
              <a:rPr lang="ja-JP" altLang="en-US" sz="2000" b="1" dirty="0">
                <a:solidFill>
                  <a:srgbClr val="FF0000"/>
                </a:solidFill>
                <a:latin typeface="+mn-ea"/>
              </a:rPr>
              <a:t>技能を有する者を従事させ、又はその者に当該</a:t>
            </a:r>
            <a:r>
              <a:rPr lang="ja-JP" altLang="en-US" sz="2000" b="1" dirty="0" smtClean="0">
                <a:solidFill>
                  <a:srgbClr val="FF0000"/>
                </a:solidFill>
                <a:latin typeface="+mn-ea"/>
              </a:rPr>
              <a:t>工事に</a:t>
            </a:r>
            <a:r>
              <a:rPr lang="ja-JP" altLang="en-US" sz="2000" b="1" dirty="0">
                <a:solidFill>
                  <a:srgbClr val="FF0000"/>
                </a:solidFill>
                <a:latin typeface="+mn-ea"/>
              </a:rPr>
              <a:t>従事する他の者を実施に監督させること。</a:t>
            </a:r>
            <a:endParaRPr lang="en-US" altLang="ja-JP" sz="2000" b="1" dirty="0">
              <a:solidFill>
                <a:srgbClr val="FF0000"/>
              </a:solidFill>
              <a:latin typeface="+mn-ea"/>
            </a:endParaRPr>
          </a:p>
          <a:p>
            <a:pPr marL="457200" indent="-457200" eaLnBrk="1" fontAlgn="auto" hangingPunct="1">
              <a:spcBef>
                <a:spcPts val="0"/>
              </a:spcBef>
              <a:spcAft>
                <a:spcPts val="0"/>
              </a:spcAft>
              <a:buFont typeface="+mj-ea"/>
              <a:buAutoNum type="circleNumDbPlain"/>
              <a:defRPr/>
            </a:pP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b="1" dirty="0" smtClean="0">
                <a:solidFill>
                  <a:srgbClr val="FF0000"/>
                </a:solidFill>
                <a:latin typeface="+mn-ea"/>
              </a:rPr>
              <a:t>道路</a:t>
            </a:r>
            <a:r>
              <a:rPr lang="ja-JP" altLang="en-US" sz="2000" b="1" dirty="0">
                <a:solidFill>
                  <a:srgbClr val="FF0000"/>
                </a:solidFill>
                <a:latin typeface="+mn-ea"/>
              </a:rPr>
              <a:t>の掘削又は復旧工事の実務経験</a:t>
            </a:r>
            <a:r>
              <a:rPr lang="ja-JP" altLang="en-US" sz="2000" dirty="0">
                <a:solidFill>
                  <a:schemeClr val="tx1"/>
                </a:solidFill>
                <a:latin typeface="+mn-ea"/>
              </a:rPr>
              <a:t>を有すること。</a:t>
            </a: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上記</a:t>
            </a:r>
            <a:r>
              <a:rPr lang="ja-JP" altLang="en-US" sz="2000" dirty="0">
                <a:solidFill>
                  <a:schemeClr val="tx1"/>
                </a:solidFill>
                <a:latin typeface="+mn-ea"/>
              </a:rPr>
              <a:t>①、②の資格及び実務経験の確認のため、必要な</a:t>
            </a:r>
            <a:r>
              <a:rPr lang="ja-JP" altLang="en-US" sz="2000" dirty="0" smtClean="0">
                <a:solidFill>
                  <a:schemeClr val="tx1"/>
                </a:solidFill>
                <a:latin typeface="+mn-ea"/>
              </a:rPr>
              <a:t>書類</a:t>
            </a:r>
            <a:r>
              <a:rPr lang="ja-JP" altLang="en-US" sz="2000" dirty="0">
                <a:solidFill>
                  <a:schemeClr val="tx1"/>
                </a:solidFill>
                <a:latin typeface="+mn-ea"/>
              </a:rPr>
              <a:t>を提示すること。（局発行の実務経験者証でも可）</a:t>
            </a: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不陸</a:t>
            </a:r>
            <a:r>
              <a:rPr lang="ja-JP" altLang="en-US" sz="2000" dirty="0">
                <a:solidFill>
                  <a:schemeClr val="tx1"/>
                </a:solidFill>
                <a:latin typeface="+mn-ea"/>
              </a:rPr>
              <a:t>陥没等、</a:t>
            </a:r>
            <a:r>
              <a:rPr lang="ja-JP" altLang="en-US" sz="2000" b="1" dirty="0">
                <a:solidFill>
                  <a:srgbClr val="FF0000"/>
                </a:solidFill>
                <a:latin typeface="+mn-ea"/>
              </a:rPr>
              <a:t>緊急を要する場合は直ちに出動し必要な</a:t>
            </a:r>
            <a:r>
              <a:rPr lang="ja-JP" altLang="en-US" sz="2000" b="1" dirty="0" smtClean="0">
                <a:solidFill>
                  <a:srgbClr val="FF0000"/>
                </a:solidFill>
                <a:latin typeface="+mn-ea"/>
              </a:rPr>
              <a:t>措置</a:t>
            </a:r>
            <a:r>
              <a:rPr lang="ja-JP" altLang="en-US" sz="2000" b="1" dirty="0">
                <a:solidFill>
                  <a:srgbClr val="FF0000"/>
                </a:solidFill>
                <a:latin typeface="+mn-ea"/>
              </a:rPr>
              <a:t>を行う。</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　</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188913"/>
            <a:ext cx="8642350" cy="88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分岐穿孔工事の承認要件</a:t>
            </a:r>
          </a:p>
        </p:txBody>
      </p:sp>
      <p:sp>
        <p:nvSpPr>
          <p:cNvPr id="3" name="スライド番号プレースホルダー 1">
            <a:extLst>
              <a:ext uri="{FF2B5EF4-FFF2-40B4-BE49-F238E27FC236}">
                <a16:creationId xmlns:a16="http://schemas.microsoft.com/office/drawing/2014/main" id="{669EF125-0061-8018-8297-45245C5A440D}"/>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19</a:t>
            </a:fld>
            <a:endParaRPr lang="ja-JP" altLang="en-US" sz="1600" dirty="0">
              <a:solidFill>
                <a:schemeClr val="tx1"/>
              </a:solidFill>
              <a:latin typeface="+mn-ea"/>
            </a:endParaRPr>
          </a:p>
        </p:txBody>
      </p:sp>
    </p:spTree>
    <p:extLst>
      <p:ext uri="{BB962C8B-B14F-4D97-AF65-F5344CB8AC3E}">
        <p14:creationId xmlns:p14="http://schemas.microsoft.com/office/powerpoint/2010/main" val="293876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06449"/>
            <a:ext cx="8642349" cy="421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dirty="0">
                <a:solidFill>
                  <a:schemeClr val="tx1"/>
                </a:solidFill>
                <a:latin typeface="+mn-ea"/>
              </a:rPr>
              <a:t>≪分岐穿孔作業における適切な技能を有する者≫</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b="1" dirty="0">
              <a:solidFill>
                <a:srgbClr val="00B050"/>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水道事</a:t>
            </a:r>
            <a:r>
              <a:rPr lang="ja-JP" altLang="en-US" sz="2000" dirty="0">
                <a:solidFill>
                  <a:schemeClr val="tx1"/>
                </a:solidFill>
                <a:latin typeface="+mn-ea"/>
              </a:rPr>
              <a:t>業者等によって行われた試験や講習により</a:t>
            </a:r>
            <a:r>
              <a:rPr lang="ja-JP" altLang="en-US" sz="2000" dirty="0" smtClean="0">
                <a:solidFill>
                  <a:schemeClr val="tx1"/>
                </a:solidFill>
                <a:latin typeface="+mn-ea"/>
              </a:rPr>
              <a:t>、資格</a:t>
            </a:r>
            <a:r>
              <a:rPr lang="ja-JP" altLang="en-US" sz="2000" dirty="0">
                <a:solidFill>
                  <a:schemeClr val="tx1"/>
                </a:solidFill>
                <a:latin typeface="+mn-ea"/>
              </a:rPr>
              <a:t>を与えられた</a:t>
            </a:r>
            <a:r>
              <a:rPr lang="ja-JP" altLang="en-US" sz="2000" dirty="0" smtClean="0">
                <a:solidFill>
                  <a:schemeClr val="tx1"/>
                </a:solidFill>
                <a:latin typeface="+mn-ea"/>
              </a:rPr>
              <a:t>配管工（</a:t>
            </a:r>
            <a:r>
              <a:rPr lang="ja-JP" altLang="en-US" sz="2000" dirty="0">
                <a:solidFill>
                  <a:schemeClr val="tx1"/>
                </a:solidFill>
                <a:latin typeface="+mn-ea"/>
              </a:rPr>
              <a:t>配管技工、その他類似の名称の者を含む）</a:t>
            </a: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職業</a:t>
            </a:r>
            <a:r>
              <a:rPr lang="ja-JP" altLang="en-US" sz="2000" dirty="0">
                <a:solidFill>
                  <a:schemeClr val="tx1"/>
                </a:solidFill>
                <a:latin typeface="+mn-ea"/>
              </a:rPr>
              <a:t>能力開発促進法（昭和４４年法律第６４号</a:t>
            </a:r>
            <a:r>
              <a:rPr lang="ja-JP" altLang="en-US" sz="2000" dirty="0" smtClean="0">
                <a:solidFill>
                  <a:schemeClr val="tx1"/>
                </a:solidFill>
                <a:latin typeface="+mn-ea"/>
              </a:rPr>
              <a:t>）第４４条</a:t>
            </a:r>
            <a:r>
              <a:rPr lang="ja-JP" altLang="en-US" sz="2000" dirty="0">
                <a:solidFill>
                  <a:schemeClr val="tx1"/>
                </a:solidFill>
                <a:latin typeface="+mn-ea"/>
              </a:rPr>
              <a:t>に規定する配管技能士</a:t>
            </a: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職業</a:t>
            </a:r>
            <a:r>
              <a:rPr lang="ja-JP" altLang="en-US" sz="2000" dirty="0">
                <a:solidFill>
                  <a:schemeClr val="tx1"/>
                </a:solidFill>
                <a:latin typeface="+mn-ea"/>
              </a:rPr>
              <a:t>能力開発促進法第２４条に規定する都道府県</a:t>
            </a:r>
            <a:r>
              <a:rPr lang="ja-JP" altLang="en-US" sz="2000" dirty="0" smtClean="0">
                <a:solidFill>
                  <a:schemeClr val="tx1"/>
                </a:solidFill>
                <a:latin typeface="+mn-ea"/>
              </a:rPr>
              <a:t>知事の</a:t>
            </a:r>
            <a:r>
              <a:rPr lang="ja-JP" altLang="en-US" sz="2000" dirty="0">
                <a:solidFill>
                  <a:schemeClr val="tx1"/>
                </a:solidFill>
                <a:latin typeface="+mn-ea"/>
              </a:rPr>
              <a:t>認定を受けた職業訓練校の配管科の課程の修了者</a:t>
            </a: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dirty="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dirty="0" smtClean="0">
                <a:solidFill>
                  <a:schemeClr val="tx1"/>
                </a:solidFill>
                <a:latin typeface="+mn-ea"/>
              </a:rPr>
              <a:t>公益</a:t>
            </a:r>
            <a:r>
              <a:rPr lang="ja-JP" altLang="en-US" sz="2000" dirty="0">
                <a:solidFill>
                  <a:schemeClr val="tx1"/>
                </a:solidFill>
                <a:latin typeface="+mn-ea"/>
              </a:rPr>
              <a:t>財団法人給水工事技術振興財団が実施する</a:t>
            </a:r>
            <a:r>
              <a:rPr lang="ja-JP" altLang="en-US" sz="2000" dirty="0" smtClean="0">
                <a:solidFill>
                  <a:schemeClr val="tx1"/>
                </a:solidFill>
                <a:latin typeface="+mn-ea"/>
              </a:rPr>
              <a:t>配管技能</a:t>
            </a:r>
            <a:r>
              <a:rPr lang="ja-JP" altLang="en-US" sz="2000" dirty="0">
                <a:solidFill>
                  <a:schemeClr val="tx1"/>
                </a:solidFill>
                <a:latin typeface="+mn-ea"/>
              </a:rPr>
              <a:t>に係る検定会の合格者</a:t>
            </a: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　</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スライド番号プレースホルダー 1">
            <a:extLst>
              <a:ext uri="{FF2B5EF4-FFF2-40B4-BE49-F238E27FC236}">
                <a16:creationId xmlns:a16="http://schemas.microsoft.com/office/drawing/2014/main" id="{6A51B875-DE7A-CE43-42E6-9F500116A341}"/>
              </a:ext>
            </a:extLst>
          </p:cNvPr>
          <p:cNvSpPr txBox="1">
            <a:spLocks/>
          </p:cNvSpPr>
          <p:nvPr/>
        </p:nvSpPr>
        <p:spPr>
          <a:xfrm>
            <a:off x="6610350" y="642923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20</a:t>
            </a:fld>
            <a:endParaRPr lang="ja-JP" altLang="en-US" sz="1600" dirty="0">
              <a:solidFill>
                <a:schemeClr val="tx1"/>
              </a:solidFill>
              <a:latin typeface="+mn-ea"/>
            </a:endParaRPr>
          </a:p>
        </p:txBody>
      </p:sp>
    </p:spTree>
    <p:extLst>
      <p:ext uri="{BB962C8B-B14F-4D97-AF65-F5344CB8AC3E}">
        <p14:creationId xmlns:p14="http://schemas.microsoft.com/office/powerpoint/2010/main" val="248317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50"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b="1" dirty="0">
                <a:solidFill>
                  <a:srgbClr val="FF0000"/>
                </a:solidFill>
                <a:latin typeface="+mn-ea"/>
              </a:rPr>
              <a:t>他の埋設管への誤穿孔防止</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smtClean="0">
                <a:solidFill>
                  <a:schemeClr val="tx1"/>
                </a:solidFill>
                <a:latin typeface="+mn-ea"/>
              </a:rPr>
              <a:t>分岐</a:t>
            </a:r>
            <a:r>
              <a:rPr lang="ja-JP" altLang="en-US" sz="2000" dirty="0">
                <a:solidFill>
                  <a:schemeClr val="tx1"/>
                </a:solidFill>
                <a:latin typeface="+mn-ea"/>
              </a:rPr>
              <a:t>穿孔作業時に、工業用水道管やガス管</a:t>
            </a:r>
            <a:r>
              <a:rPr lang="ja-JP" altLang="en-US" sz="2000" dirty="0" smtClean="0">
                <a:solidFill>
                  <a:schemeClr val="tx1"/>
                </a:solidFill>
                <a:latin typeface="+mn-ea"/>
              </a:rPr>
              <a:t>を上水</a:t>
            </a:r>
            <a:r>
              <a:rPr lang="ja-JP" altLang="en-US" sz="2000" dirty="0">
                <a:solidFill>
                  <a:schemeClr val="tx1"/>
                </a:solidFill>
                <a:latin typeface="+mn-ea"/>
              </a:rPr>
              <a:t>道配水管と誤って穿孔してしまったという事例</a:t>
            </a:r>
            <a:r>
              <a:rPr lang="ja-JP" altLang="en-US" sz="2000" dirty="0" smtClean="0">
                <a:solidFill>
                  <a:schemeClr val="tx1"/>
                </a:solidFill>
                <a:latin typeface="+mn-ea"/>
              </a:rPr>
              <a:t>が報告</a:t>
            </a:r>
            <a:r>
              <a:rPr lang="ja-JP" altLang="en-US" sz="2000" dirty="0">
                <a:solidFill>
                  <a:schemeClr val="tx1"/>
                </a:solidFill>
                <a:latin typeface="+mn-ea"/>
              </a:rPr>
              <a:t>されている。</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b="1" dirty="0" smtClean="0">
                <a:solidFill>
                  <a:srgbClr val="FF0000"/>
                </a:solidFill>
                <a:latin typeface="+mn-ea"/>
              </a:rPr>
              <a:t>誤</a:t>
            </a:r>
            <a:r>
              <a:rPr lang="ja-JP" altLang="en-US" sz="2000" b="1" dirty="0">
                <a:solidFill>
                  <a:srgbClr val="FF0000"/>
                </a:solidFill>
                <a:latin typeface="+mn-ea"/>
              </a:rPr>
              <a:t>穿孔を防止するため</a:t>
            </a:r>
            <a:endParaRPr lang="en-US" altLang="ja-JP" sz="2000" b="1" dirty="0">
              <a:solidFill>
                <a:srgbClr val="FF0000"/>
              </a:solidFill>
              <a:latin typeface="+mn-ea"/>
            </a:endParaRPr>
          </a:p>
          <a:p>
            <a:pPr marL="715963" indent="-87313" eaLnBrk="1" fontAlgn="auto" hangingPunct="1">
              <a:spcBef>
                <a:spcPts val="0"/>
              </a:spcBef>
              <a:spcAft>
                <a:spcPts val="0"/>
              </a:spcAft>
              <a:buFont typeface="Arial" panose="020B0604020202020204" pitchFamily="34" charset="0"/>
              <a:buChar char="•"/>
              <a:defRPr/>
            </a:pPr>
            <a:r>
              <a:rPr lang="ja-JP" altLang="en-US" sz="2000" dirty="0" smtClean="0">
                <a:solidFill>
                  <a:schemeClr val="tx1"/>
                </a:solidFill>
                <a:latin typeface="+mn-ea"/>
              </a:rPr>
              <a:t>配水管</a:t>
            </a:r>
            <a:r>
              <a:rPr lang="ja-JP" altLang="en-US" sz="2000" dirty="0">
                <a:solidFill>
                  <a:schemeClr val="tx1"/>
                </a:solidFill>
                <a:latin typeface="+mn-ea"/>
              </a:rPr>
              <a:t>の埋設位置、深度、口径、管種などを設計時点</a:t>
            </a:r>
            <a:r>
              <a:rPr lang="ja-JP" altLang="en-US" sz="2000" dirty="0" smtClean="0">
                <a:solidFill>
                  <a:schemeClr val="tx1"/>
                </a:solidFill>
                <a:latin typeface="+mn-ea"/>
              </a:rPr>
              <a:t>で十分</a:t>
            </a:r>
            <a:r>
              <a:rPr lang="ja-JP" altLang="en-US" sz="2000" dirty="0">
                <a:solidFill>
                  <a:schemeClr val="tx1"/>
                </a:solidFill>
                <a:latin typeface="+mn-ea"/>
              </a:rPr>
              <a:t>確認し、</a:t>
            </a:r>
            <a:r>
              <a:rPr lang="ja-JP" altLang="en-US" sz="2000" b="1" dirty="0">
                <a:solidFill>
                  <a:srgbClr val="FF0000"/>
                </a:solidFill>
                <a:latin typeface="+mn-ea"/>
              </a:rPr>
              <a:t>現場では設計時の情報を確認しながら</a:t>
            </a:r>
            <a:r>
              <a:rPr lang="ja-JP" altLang="en-US" sz="2000" b="1" dirty="0" smtClean="0">
                <a:solidFill>
                  <a:srgbClr val="FF0000"/>
                </a:solidFill>
                <a:latin typeface="+mn-ea"/>
              </a:rPr>
              <a:t>作業する</a:t>
            </a:r>
            <a:r>
              <a:rPr lang="ja-JP" altLang="en-US" sz="2000" b="1" dirty="0">
                <a:solidFill>
                  <a:srgbClr val="FF0000"/>
                </a:solidFill>
                <a:latin typeface="+mn-ea"/>
              </a:rPr>
              <a:t>。必要な場合は試験掘削を実施する。</a:t>
            </a:r>
            <a:endParaRPr lang="en-US" altLang="ja-JP" sz="2000" b="1" dirty="0">
              <a:solidFill>
                <a:srgbClr val="FF0000"/>
              </a:solidFill>
              <a:latin typeface="+mn-ea"/>
            </a:endParaRPr>
          </a:p>
          <a:p>
            <a:pPr marL="715963" indent="-87313" eaLnBrk="1" fontAlgn="auto" hangingPunct="1">
              <a:spcBef>
                <a:spcPts val="0"/>
              </a:spcBef>
              <a:spcAft>
                <a:spcPts val="0"/>
              </a:spcAft>
              <a:buFont typeface="Arial" panose="020B0604020202020204" pitchFamily="34" charset="0"/>
              <a:buChar char="•"/>
              <a:defRPr/>
            </a:pPr>
            <a:r>
              <a:rPr lang="ja-JP" altLang="en-US" sz="2000" dirty="0" smtClean="0">
                <a:solidFill>
                  <a:schemeClr val="tx1"/>
                </a:solidFill>
                <a:latin typeface="+mn-ea"/>
              </a:rPr>
              <a:t>分岐</a:t>
            </a:r>
            <a:r>
              <a:rPr lang="ja-JP" altLang="en-US" sz="2000" dirty="0">
                <a:solidFill>
                  <a:schemeClr val="tx1"/>
                </a:solidFill>
                <a:latin typeface="+mn-ea"/>
              </a:rPr>
              <a:t>穿孔作業後は、必ず残留塩素の確認を行って最終</a:t>
            </a:r>
            <a:r>
              <a:rPr lang="ja-JP" altLang="en-US" sz="2000" dirty="0" smtClean="0">
                <a:solidFill>
                  <a:schemeClr val="tx1"/>
                </a:solidFill>
                <a:latin typeface="+mn-ea"/>
              </a:rPr>
              <a:t>確認</a:t>
            </a:r>
            <a:r>
              <a:rPr lang="ja-JP" altLang="en-US" sz="2000" dirty="0">
                <a:solidFill>
                  <a:schemeClr val="tx1"/>
                </a:solidFill>
                <a:latin typeface="+mn-ea"/>
              </a:rPr>
              <a:t>する。</a:t>
            </a:r>
            <a:endParaRPr lang="en-US" altLang="ja-JP" sz="2000" dirty="0">
              <a:solidFill>
                <a:schemeClr val="tx1"/>
              </a:solidFill>
              <a:latin typeface="+mn-ea"/>
            </a:endParaRPr>
          </a:p>
          <a:p>
            <a:pPr algn="ctr" eaLnBrk="1" fontAlgn="auto" hangingPunct="1">
              <a:spcBef>
                <a:spcPts val="0"/>
              </a:spcBef>
              <a:spcAft>
                <a:spcPts val="0"/>
              </a:spcAft>
              <a:defRPr/>
            </a:pPr>
            <a:endParaRPr lang="en-US" altLang="ja-JP" sz="2000" b="1" dirty="0" smtClean="0">
              <a:solidFill>
                <a:srgbClr val="FF0000"/>
              </a:solidFill>
              <a:latin typeface="+mn-ea"/>
            </a:endParaRPr>
          </a:p>
          <a:p>
            <a:pPr algn="ctr" eaLnBrk="1" fontAlgn="auto" hangingPunct="1">
              <a:spcBef>
                <a:spcPts val="0"/>
              </a:spcBef>
              <a:spcAft>
                <a:spcPts val="0"/>
              </a:spcAft>
              <a:defRPr/>
            </a:pPr>
            <a:endParaRPr lang="en-US" altLang="ja-JP" sz="2000" b="1" dirty="0" smtClean="0">
              <a:solidFill>
                <a:srgbClr val="FF0000"/>
              </a:solidFill>
              <a:latin typeface="+mn-ea"/>
            </a:endParaRPr>
          </a:p>
          <a:p>
            <a:pPr algn="ctr" eaLnBrk="1" fontAlgn="auto" hangingPunct="1">
              <a:spcBef>
                <a:spcPts val="0"/>
              </a:spcBef>
              <a:spcAft>
                <a:spcPts val="0"/>
              </a:spcAft>
              <a:defRPr/>
            </a:pPr>
            <a:r>
              <a:rPr lang="ja-JP" altLang="en-US" sz="2000" b="1" dirty="0" smtClean="0">
                <a:solidFill>
                  <a:srgbClr val="FF0000"/>
                </a:solidFill>
                <a:latin typeface="+mn-ea"/>
              </a:rPr>
              <a:t>☆</a:t>
            </a:r>
            <a:r>
              <a:rPr lang="ja-JP" altLang="en-US" sz="2000" b="1" dirty="0">
                <a:solidFill>
                  <a:srgbClr val="FF0000"/>
                </a:solidFill>
                <a:latin typeface="+mn-ea"/>
              </a:rPr>
              <a:t>　残留塩素濃度測定の徹底</a:t>
            </a:r>
            <a:endParaRPr lang="en-US" altLang="ja-JP" sz="2000" b="1" dirty="0">
              <a:solidFill>
                <a:srgbClr val="FF0000"/>
              </a:solidFill>
              <a:latin typeface="+mn-ea"/>
            </a:endParaRPr>
          </a:p>
          <a:p>
            <a:pPr eaLnBrk="1" fontAlgn="auto" hangingPunct="1">
              <a:spcBef>
                <a:spcPts val="0"/>
              </a:spcBef>
              <a:spcAft>
                <a:spcPts val="0"/>
              </a:spcAft>
              <a:defRPr/>
            </a:pPr>
            <a:r>
              <a:rPr lang="ja-JP" altLang="en-US" sz="2000" dirty="0">
                <a:solidFill>
                  <a:schemeClr val="tx1"/>
                </a:solidFill>
                <a:latin typeface="+mn-ea"/>
              </a:rPr>
              <a:t>　</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196609"/>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分岐穿孔工事における注意事項</a:t>
            </a:r>
          </a:p>
        </p:txBody>
      </p:sp>
      <p:sp>
        <p:nvSpPr>
          <p:cNvPr id="3" name="スライド番号プレースホルダー 1">
            <a:extLst>
              <a:ext uri="{FF2B5EF4-FFF2-40B4-BE49-F238E27FC236}">
                <a16:creationId xmlns:a16="http://schemas.microsoft.com/office/drawing/2014/main" id="{4CE95E45-E823-D744-7807-EF478A90AAED}"/>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21</a:t>
            </a:fld>
            <a:endParaRPr lang="ja-JP" altLang="en-US" sz="1600" dirty="0">
              <a:solidFill>
                <a:schemeClr val="tx1"/>
              </a:solidFill>
              <a:latin typeface="+mn-ea"/>
            </a:endParaRPr>
          </a:p>
        </p:txBody>
      </p:sp>
    </p:spTree>
    <p:extLst>
      <p:ext uri="{BB962C8B-B14F-4D97-AF65-F5344CB8AC3E}">
        <p14:creationId xmlns:p14="http://schemas.microsoft.com/office/powerpoint/2010/main" val="337018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0825" y="916967"/>
            <a:ext cx="8642350"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endParaRPr lang="en-US" altLang="ja-JP" sz="2000" b="1" dirty="0">
              <a:solidFill>
                <a:srgbClr val="FF0000"/>
              </a:solidFill>
              <a:latin typeface="+mn-ea"/>
            </a:endParaRPr>
          </a:p>
          <a:p>
            <a:pPr marL="539750" indent="-539750" eaLnBrk="1" fontAlgn="auto" hangingPunct="1">
              <a:spcBef>
                <a:spcPts val="0"/>
              </a:spcBef>
              <a:spcAft>
                <a:spcPts val="0"/>
              </a:spcAft>
              <a:defRPr/>
            </a:pPr>
            <a:r>
              <a:rPr lang="en-US" altLang="ja-JP" sz="2000" dirty="0" smtClean="0">
                <a:solidFill>
                  <a:srgbClr val="FF0000"/>
                </a:solidFill>
                <a:latin typeface="+mn-ea"/>
              </a:rPr>
              <a:t>Q1</a:t>
            </a:r>
            <a:r>
              <a:rPr lang="ja-JP" altLang="en-US" sz="2000" b="1" dirty="0" smtClean="0">
                <a:solidFill>
                  <a:srgbClr val="FF0000"/>
                </a:solidFill>
                <a:latin typeface="+mn-ea"/>
              </a:rPr>
              <a:t>「</a:t>
            </a:r>
            <a:r>
              <a:rPr lang="ja-JP" altLang="en-US" sz="2000" b="1" dirty="0">
                <a:solidFill>
                  <a:srgbClr val="FF0000"/>
                </a:solidFill>
                <a:latin typeface="+mn-ea"/>
              </a:rPr>
              <a:t>給水装置配管技能者」の資格を取得しているが</a:t>
            </a:r>
            <a:r>
              <a:rPr lang="ja-JP" altLang="en-US" sz="2000" b="1" dirty="0" smtClean="0">
                <a:solidFill>
                  <a:srgbClr val="FF0000"/>
                </a:solidFill>
                <a:latin typeface="+mn-ea"/>
              </a:rPr>
              <a:t>、この</a:t>
            </a:r>
            <a:r>
              <a:rPr lang="ja-JP" altLang="en-US" sz="2000" b="1" dirty="0">
                <a:solidFill>
                  <a:srgbClr val="FF0000"/>
                </a:solidFill>
                <a:latin typeface="+mn-ea"/>
              </a:rPr>
              <a:t>資格で分岐穿孔が可能か？</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rgbClr val="FF0000"/>
              </a:solidFill>
              <a:latin typeface="+mn-ea"/>
            </a:endParaRPr>
          </a:p>
          <a:p>
            <a:pPr marL="447675" indent="-447675" eaLnBrk="1" fontAlgn="auto" hangingPunct="1">
              <a:spcBef>
                <a:spcPts val="0"/>
              </a:spcBef>
              <a:spcAft>
                <a:spcPts val="0"/>
              </a:spcAft>
              <a:defRPr/>
            </a:pPr>
            <a:r>
              <a:rPr lang="en-US" altLang="ja-JP" sz="2000" dirty="0">
                <a:solidFill>
                  <a:schemeClr val="tx1"/>
                </a:solidFill>
                <a:latin typeface="+mn-ea"/>
              </a:rPr>
              <a:t>A1</a:t>
            </a:r>
            <a:r>
              <a:rPr lang="ja-JP" altLang="en-US" sz="2000" dirty="0">
                <a:solidFill>
                  <a:schemeClr val="tx1"/>
                </a:solidFill>
                <a:latin typeface="+mn-ea"/>
              </a:rPr>
              <a:t>　「給水装置配管技能者」の資格については、平成</a:t>
            </a:r>
            <a:r>
              <a:rPr lang="ja-JP" altLang="en-US" sz="2000" dirty="0" smtClean="0">
                <a:solidFill>
                  <a:schemeClr val="tx1"/>
                </a:solidFill>
                <a:latin typeface="+mn-ea"/>
              </a:rPr>
              <a:t>１０年３月</a:t>
            </a:r>
            <a:r>
              <a:rPr lang="ja-JP" altLang="en-US" sz="2000" dirty="0">
                <a:solidFill>
                  <a:schemeClr val="tx1"/>
                </a:solidFill>
                <a:latin typeface="+mn-ea"/>
              </a:rPr>
              <a:t>に廃止しており、分岐穿孔は施工できません。</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rgbClr val="FF0000"/>
              </a:solidFill>
              <a:latin typeface="+mn-ea"/>
            </a:endParaRPr>
          </a:p>
          <a:p>
            <a:pPr marL="630238" indent="-630238" eaLnBrk="1" fontAlgn="auto" hangingPunct="1">
              <a:spcBef>
                <a:spcPts val="0"/>
              </a:spcBef>
              <a:spcAft>
                <a:spcPts val="0"/>
              </a:spcAft>
              <a:defRPr/>
            </a:pPr>
            <a:r>
              <a:rPr lang="en-US" altLang="ja-JP" sz="2000" dirty="0">
                <a:solidFill>
                  <a:srgbClr val="FF0000"/>
                </a:solidFill>
                <a:latin typeface="+mn-ea"/>
              </a:rPr>
              <a:t>Q2</a:t>
            </a:r>
            <a:r>
              <a:rPr lang="ja-JP" altLang="en-US" sz="2000" dirty="0">
                <a:solidFill>
                  <a:srgbClr val="FF0000"/>
                </a:solidFill>
                <a:latin typeface="+mn-ea"/>
              </a:rPr>
              <a:t>　</a:t>
            </a:r>
            <a:r>
              <a:rPr lang="ja-JP" altLang="en-US" sz="2000" b="1" dirty="0">
                <a:solidFill>
                  <a:srgbClr val="FF0000"/>
                </a:solidFill>
                <a:latin typeface="+mn-ea"/>
              </a:rPr>
              <a:t>大口径（７５㎜以上）の分岐・配管を行う場合、</a:t>
            </a:r>
            <a:r>
              <a:rPr lang="ja-JP" altLang="en-US" sz="2000" b="1" dirty="0" smtClean="0">
                <a:solidFill>
                  <a:srgbClr val="FF0000"/>
                </a:solidFill>
                <a:latin typeface="+mn-ea"/>
              </a:rPr>
              <a:t>耐震接手管</a:t>
            </a:r>
            <a:r>
              <a:rPr lang="ja-JP" altLang="en-US" sz="2000" b="1" dirty="0">
                <a:solidFill>
                  <a:srgbClr val="FF0000"/>
                </a:solidFill>
                <a:latin typeface="+mn-ea"/>
              </a:rPr>
              <a:t>の</a:t>
            </a:r>
            <a:r>
              <a:rPr lang="ja-JP" altLang="en-US" sz="2000" b="1" dirty="0" smtClean="0">
                <a:solidFill>
                  <a:srgbClr val="FF0000"/>
                </a:solidFill>
                <a:latin typeface="+mn-ea"/>
              </a:rPr>
              <a:t>実務経</a:t>
            </a:r>
            <a:endParaRPr lang="en-US" altLang="ja-JP" sz="2000" b="1" dirty="0" smtClean="0">
              <a:solidFill>
                <a:srgbClr val="FF0000"/>
              </a:solidFill>
              <a:latin typeface="+mn-ea"/>
            </a:endParaRPr>
          </a:p>
          <a:p>
            <a:pPr marL="630238" indent="-630238" eaLnBrk="1" fontAlgn="auto" hangingPunct="1">
              <a:spcBef>
                <a:spcPts val="0"/>
              </a:spcBef>
              <a:spcAft>
                <a:spcPts val="0"/>
              </a:spcAft>
              <a:defRPr/>
            </a:pPr>
            <a:r>
              <a:rPr lang="ja-JP" altLang="en-US" sz="2000" b="1" dirty="0" smtClean="0">
                <a:solidFill>
                  <a:srgbClr val="FF0000"/>
                </a:solidFill>
                <a:latin typeface="+mn-ea"/>
              </a:rPr>
              <a:t>     験</a:t>
            </a:r>
            <a:r>
              <a:rPr lang="ja-JP" altLang="en-US" sz="2000" b="1" dirty="0">
                <a:solidFill>
                  <a:srgbClr val="FF0000"/>
                </a:solidFill>
                <a:latin typeface="+mn-ea"/>
              </a:rPr>
              <a:t>がないと施工を認められないか？</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rgbClr val="FF0000"/>
              </a:solidFill>
              <a:latin typeface="+mn-ea"/>
            </a:endParaRPr>
          </a:p>
          <a:p>
            <a:pPr eaLnBrk="1" fontAlgn="auto" hangingPunct="1">
              <a:spcBef>
                <a:spcPts val="0"/>
              </a:spcBef>
              <a:spcAft>
                <a:spcPts val="0"/>
              </a:spcAft>
              <a:defRPr/>
            </a:pPr>
            <a:r>
              <a:rPr lang="en-US" altLang="ja-JP" sz="2000" dirty="0">
                <a:solidFill>
                  <a:schemeClr val="tx1"/>
                </a:solidFill>
                <a:latin typeface="+mn-ea"/>
              </a:rPr>
              <a:t>A2</a:t>
            </a:r>
            <a:r>
              <a:rPr lang="ja-JP" altLang="en-US" sz="2000" dirty="0">
                <a:solidFill>
                  <a:schemeClr val="tx1"/>
                </a:solidFill>
                <a:latin typeface="+mn-ea"/>
              </a:rPr>
              <a:t>　認められない。</a:t>
            </a:r>
            <a:endParaRPr lang="en-US" altLang="ja-JP" sz="2000" dirty="0">
              <a:solidFill>
                <a:schemeClr val="tx1"/>
              </a:solidFill>
              <a:latin typeface="+mn-ea"/>
            </a:endParaRPr>
          </a:p>
          <a:p>
            <a:pPr marL="630238" indent="-630238" eaLnBrk="1" fontAlgn="auto" hangingPunct="1">
              <a:spcBef>
                <a:spcPts val="0"/>
              </a:spcBef>
              <a:spcAft>
                <a:spcPts val="0"/>
              </a:spcAft>
              <a:defRPr/>
            </a:pPr>
            <a:r>
              <a:rPr lang="ja-JP" altLang="en-US" sz="2000" dirty="0">
                <a:solidFill>
                  <a:schemeClr val="tx1"/>
                </a:solidFill>
                <a:latin typeface="+mn-ea"/>
              </a:rPr>
              <a:t>　　大口径（７５㎜以上）の分岐・配管作業に</a:t>
            </a:r>
            <a:r>
              <a:rPr lang="ja-JP" altLang="en-US" sz="2000" dirty="0" smtClean="0">
                <a:solidFill>
                  <a:schemeClr val="tx1"/>
                </a:solidFill>
                <a:latin typeface="+mn-ea"/>
              </a:rPr>
              <a:t>ついては、耐震</a:t>
            </a:r>
            <a:r>
              <a:rPr lang="ja-JP" altLang="en-US" sz="2000" dirty="0">
                <a:solidFill>
                  <a:schemeClr val="tx1"/>
                </a:solidFill>
                <a:latin typeface="+mn-ea"/>
              </a:rPr>
              <a:t>接手管の</a:t>
            </a:r>
            <a:r>
              <a:rPr lang="ja-JP" altLang="en-US" sz="2000" dirty="0" smtClean="0">
                <a:solidFill>
                  <a:schemeClr val="tx1"/>
                </a:solidFill>
                <a:latin typeface="+mn-ea"/>
              </a:rPr>
              <a:t>実</a:t>
            </a:r>
            <a:endParaRPr lang="en-US" altLang="ja-JP" sz="2000" dirty="0" smtClean="0">
              <a:solidFill>
                <a:schemeClr val="tx1"/>
              </a:solidFill>
              <a:latin typeface="+mn-ea"/>
            </a:endParaRPr>
          </a:p>
          <a:p>
            <a:pPr marL="630238" indent="-630238" eaLnBrk="1" fontAlgn="auto" hangingPunct="1">
              <a:spcBef>
                <a:spcPts val="0"/>
              </a:spcBef>
              <a:spcAft>
                <a:spcPts val="0"/>
              </a:spcAft>
              <a:defRPr/>
            </a:pPr>
            <a:r>
              <a:rPr lang="en-US" altLang="ja-JP" sz="2000" dirty="0">
                <a:solidFill>
                  <a:schemeClr val="tx1"/>
                </a:solidFill>
                <a:latin typeface="+mn-ea"/>
              </a:rPr>
              <a:t> </a:t>
            </a:r>
            <a:r>
              <a:rPr lang="en-US" altLang="ja-JP" sz="2000" dirty="0" smtClean="0">
                <a:solidFill>
                  <a:schemeClr val="tx1"/>
                </a:solidFill>
                <a:latin typeface="+mn-ea"/>
              </a:rPr>
              <a:t>      </a:t>
            </a:r>
            <a:r>
              <a:rPr lang="ja-JP" altLang="en-US" sz="2000" dirty="0" smtClean="0">
                <a:solidFill>
                  <a:schemeClr val="tx1"/>
                </a:solidFill>
                <a:latin typeface="+mn-ea"/>
              </a:rPr>
              <a:t>務</a:t>
            </a:r>
            <a:r>
              <a:rPr lang="ja-JP" altLang="en-US" sz="2000" dirty="0">
                <a:solidFill>
                  <a:schemeClr val="tx1"/>
                </a:solidFill>
                <a:latin typeface="+mn-ea"/>
              </a:rPr>
              <a:t>経験が必要です。</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198899"/>
            <a:ext cx="8642349" cy="1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分岐（穿孔）・配管に関する給水装置工事</a:t>
            </a:r>
            <a:r>
              <a:rPr lang="en-US" altLang="ja-JP" sz="3600" dirty="0">
                <a:latin typeface="+mn-ea"/>
                <a:ea typeface="+mn-ea"/>
              </a:rPr>
              <a:t>Q</a:t>
            </a:r>
            <a:r>
              <a:rPr lang="ja-JP" altLang="en-US" sz="3600" dirty="0">
                <a:latin typeface="+mn-ea"/>
                <a:ea typeface="+mn-ea"/>
              </a:rPr>
              <a:t>＆</a:t>
            </a:r>
            <a:r>
              <a:rPr lang="en-US" altLang="ja-JP" sz="3600" dirty="0">
                <a:latin typeface="+mn-ea"/>
                <a:ea typeface="+mn-ea"/>
              </a:rPr>
              <a:t>A</a:t>
            </a:r>
            <a:endParaRPr lang="ja-JP" altLang="en-US" sz="3600" dirty="0">
              <a:latin typeface="+mn-ea"/>
              <a:ea typeface="+mn-ea"/>
            </a:endParaRPr>
          </a:p>
        </p:txBody>
      </p:sp>
      <p:sp>
        <p:nvSpPr>
          <p:cNvPr id="3" name="スライド番号プレースホルダー 1">
            <a:extLst>
              <a:ext uri="{FF2B5EF4-FFF2-40B4-BE49-F238E27FC236}">
                <a16:creationId xmlns:a16="http://schemas.microsoft.com/office/drawing/2014/main" id="{016777BB-40AA-347C-B85D-043590A9FB98}"/>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22</a:t>
            </a:fld>
            <a:endParaRPr lang="ja-JP" altLang="en-US" sz="1600" dirty="0">
              <a:solidFill>
                <a:schemeClr val="tx1"/>
              </a:solidFill>
              <a:latin typeface="+mn-ea"/>
            </a:endParaRPr>
          </a:p>
        </p:txBody>
      </p:sp>
      <p:sp>
        <p:nvSpPr>
          <p:cNvPr id="2" name="テキスト ボックス 1">
            <a:extLst>
              <a:ext uri="{FF2B5EF4-FFF2-40B4-BE49-F238E27FC236}">
                <a16:creationId xmlns:a16="http://schemas.microsoft.com/office/drawing/2014/main" id="{5B008D9F-BA09-AF3D-4040-CC325B9D0634}"/>
              </a:ext>
            </a:extLst>
          </p:cNvPr>
          <p:cNvSpPr txBox="1"/>
          <p:nvPr/>
        </p:nvSpPr>
        <p:spPr>
          <a:xfrm>
            <a:off x="1612321" y="5958172"/>
            <a:ext cx="5921573" cy="400110"/>
          </a:xfrm>
          <a:prstGeom prst="rect">
            <a:avLst/>
          </a:prstGeom>
          <a:solidFill>
            <a:schemeClr val="accent5">
              <a:lumMod val="40000"/>
              <a:lumOff val="60000"/>
            </a:schemeClr>
          </a:solidFill>
        </p:spPr>
        <p:txBody>
          <a:bodyPr wrap="square" rtlCol="0">
            <a:spAutoFit/>
          </a:bodyPr>
          <a:lstStyle/>
          <a:p>
            <a:r>
              <a:rPr kumimoji="1" lang="ja-JP" altLang="en-US" sz="2000" dirty="0">
                <a:solidFill>
                  <a:srgbClr val="FF0000"/>
                </a:solidFill>
                <a:latin typeface="+mn-ea"/>
              </a:rPr>
              <a:t>各市町の水道事業者により異なる場合があります。</a:t>
            </a:r>
            <a:endParaRPr kumimoji="1" lang="en-US" altLang="ja-JP" sz="2000" dirty="0">
              <a:solidFill>
                <a:srgbClr val="FF0000"/>
              </a:solidFill>
              <a:latin typeface="+mn-ea"/>
            </a:endParaRPr>
          </a:p>
        </p:txBody>
      </p:sp>
    </p:spTree>
    <p:extLst>
      <p:ext uri="{BB962C8B-B14F-4D97-AF65-F5344CB8AC3E}">
        <p14:creationId xmlns:p14="http://schemas.microsoft.com/office/powerpoint/2010/main" val="402065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lstStyle/>
          <a:p>
            <a:r>
              <a:rPr kumimoji="1" lang="ja-JP" altLang="en-US" sz="5400" dirty="0">
                <a:solidFill>
                  <a:schemeClr val="accent1">
                    <a:lumMod val="50000"/>
                  </a:schemeClr>
                </a:solidFill>
              </a:rPr>
              <a:t>３　給水方式</a:t>
            </a:r>
          </a:p>
        </p:txBody>
      </p:sp>
    </p:spTree>
    <p:extLst>
      <p:ext uri="{BB962C8B-B14F-4D97-AF65-F5344CB8AC3E}">
        <p14:creationId xmlns:p14="http://schemas.microsoft.com/office/powerpoint/2010/main" val="194080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6C501CC3-73D4-965E-C11D-4A9F3835420F}"/>
              </a:ext>
            </a:extLst>
          </p:cNvPr>
          <p:cNvSpPr txBox="1">
            <a:spLocks noChangeArrowheads="1"/>
          </p:cNvSpPr>
          <p:nvPr/>
        </p:nvSpPr>
        <p:spPr bwMode="auto">
          <a:xfrm>
            <a:off x="662195" y="161733"/>
            <a:ext cx="7820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承認している給水方式</a:t>
            </a:r>
          </a:p>
        </p:txBody>
      </p:sp>
      <p:grpSp>
        <p:nvGrpSpPr>
          <p:cNvPr id="69635" name="Group 25">
            <a:extLst>
              <a:ext uri="{FF2B5EF4-FFF2-40B4-BE49-F238E27FC236}">
                <a16:creationId xmlns:a16="http://schemas.microsoft.com/office/drawing/2014/main" id="{421C7942-0F2F-7262-A5A4-02F8D9DDAC92}"/>
              </a:ext>
            </a:extLst>
          </p:cNvPr>
          <p:cNvGrpSpPr>
            <a:grpSpLocks/>
          </p:cNvGrpSpPr>
          <p:nvPr/>
        </p:nvGrpSpPr>
        <p:grpSpPr bwMode="auto">
          <a:xfrm>
            <a:off x="834744" y="1480380"/>
            <a:ext cx="7481888" cy="2468563"/>
            <a:chOff x="204" y="1569"/>
            <a:chExt cx="4713" cy="1555"/>
          </a:xfrm>
        </p:grpSpPr>
        <p:sp>
          <p:nvSpPr>
            <p:cNvPr id="69638" name="Rectangle 8">
              <a:extLst>
                <a:ext uri="{FF2B5EF4-FFF2-40B4-BE49-F238E27FC236}">
                  <a16:creationId xmlns:a16="http://schemas.microsoft.com/office/drawing/2014/main" id="{ECF945D5-6F12-E9B4-DBCC-3A558DF63AB9}"/>
                </a:ext>
              </a:extLst>
            </p:cNvPr>
            <p:cNvSpPr>
              <a:spLocks noChangeArrowheads="1"/>
            </p:cNvSpPr>
            <p:nvPr/>
          </p:nvSpPr>
          <p:spPr bwMode="auto">
            <a:xfrm>
              <a:off x="1774" y="1590"/>
              <a:ext cx="1341" cy="408"/>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dirty="0">
                  <a:latin typeface="+mn-ea"/>
                  <a:ea typeface="+mn-ea"/>
                </a:rPr>
                <a:t>直結式</a:t>
              </a:r>
            </a:p>
          </p:txBody>
        </p:sp>
        <p:sp>
          <p:nvSpPr>
            <p:cNvPr id="69639" name="Rectangle 11">
              <a:extLst>
                <a:ext uri="{FF2B5EF4-FFF2-40B4-BE49-F238E27FC236}">
                  <a16:creationId xmlns:a16="http://schemas.microsoft.com/office/drawing/2014/main" id="{9C7DB6DE-0E98-FAE2-01C8-D451D05A2601}"/>
                </a:ext>
              </a:extLst>
            </p:cNvPr>
            <p:cNvSpPr>
              <a:spLocks noChangeArrowheads="1"/>
            </p:cNvSpPr>
            <p:nvPr/>
          </p:nvSpPr>
          <p:spPr bwMode="auto">
            <a:xfrm>
              <a:off x="1804" y="2153"/>
              <a:ext cx="1533" cy="415"/>
            </a:xfrm>
            <a:prstGeom prst="rect">
              <a:avLst/>
            </a:prstGeom>
            <a:noFill/>
            <a:ln w="19050"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dirty="0">
                  <a:latin typeface="+mn-ea"/>
                  <a:ea typeface="+mn-ea"/>
                </a:rPr>
                <a:t>受水槽式</a:t>
              </a:r>
            </a:p>
          </p:txBody>
        </p:sp>
        <p:sp>
          <p:nvSpPr>
            <p:cNvPr id="69640" name="Rectangle 12">
              <a:extLst>
                <a:ext uri="{FF2B5EF4-FFF2-40B4-BE49-F238E27FC236}">
                  <a16:creationId xmlns:a16="http://schemas.microsoft.com/office/drawing/2014/main" id="{15C1EFC8-F988-9700-53B1-95EFBC8B817F}"/>
                </a:ext>
              </a:extLst>
            </p:cNvPr>
            <p:cNvSpPr>
              <a:spLocks noChangeArrowheads="1"/>
            </p:cNvSpPr>
            <p:nvPr/>
          </p:nvSpPr>
          <p:spPr bwMode="auto">
            <a:xfrm>
              <a:off x="1804" y="2737"/>
              <a:ext cx="2883" cy="387"/>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dirty="0">
                  <a:latin typeface="+mn-ea"/>
                  <a:ea typeface="+mn-ea"/>
                </a:rPr>
                <a:t>直結・受水槽併用式</a:t>
              </a:r>
            </a:p>
          </p:txBody>
        </p:sp>
        <p:sp>
          <p:nvSpPr>
            <p:cNvPr id="69643" name="Rectangle 15">
              <a:extLst>
                <a:ext uri="{FF2B5EF4-FFF2-40B4-BE49-F238E27FC236}">
                  <a16:creationId xmlns:a16="http://schemas.microsoft.com/office/drawing/2014/main" id="{1A2EE4E6-07DB-3BF5-F987-E49498DDF259}"/>
                </a:ext>
              </a:extLst>
            </p:cNvPr>
            <p:cNvSpPr>
              <a:spLocks noChangeArrowheads="1"/>
            </p:cNvSpPr>
            <p:nvPr/>
          </p:nvSpPr>
          <p:spPr bwMode="auto">
            <a:xfrm>
              <a:off x="204" y="2149"/>
              <a:ext cx="1179" cy="419"/>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dirty="0">
                  <a:latin typeface="+mn-ea"/>
                  <a:ea typeface="+mn-ea"/>
                </a:rPr>
                <a:t>給水方式</a:t>
              </a:r>
            </a:p>
          </p:txBody>
        </p:sp>
        <p:sp>
          <p:nvSpPr>
            <p:cNvPr id="69644" name="Freeform 20">
              <a:extLst>
                <a:ext uri="{FF2B5EF4-FFF2-40B4-BE49-F238E27FC236}">
                  <a16:creationId xmlns:a16="http://schemas.microsoft.com/office/drawing/2014/main" id="{3AE72675-36D3-B476-6839-61090C3E17BF}"/>
                </a:ext>
              </a:extLst>
            </p:cNvPr>
            <p:cNvSpPr>
              <a:spLocks/>
            </p:cNvSpPr>
            <p:nvPr/>
          </p:nvSpPr>
          <p:spPr bwMode="auto">
            <a:xfrm>
              <a:off x="1565" y="1752"/>
              <a:ext cx="226" cy="1179"/>
            </a:xfrm>
            <a:custGeom>
              <a:avLst/>
              <a:gdLst>
                <a:gd name="T0" fmla="*/ 226 w 226"/>
                <a:gd name="T1" fmla="*/ 0 h 1179"/>
                <a:gd name="T2" fmla="*/ 0 w 226"/>
                <a:gd name="T3" fmla="*/ 0 h 1179"/>
                <a:gd name="T4" fmla="*/ 0 w 226"/>
                <a:gd name="T5" fmla="*/ 1179 h 1179"/>
                <a:gd name="T6" fmla="*/ 226 w 226"/>
                <a:gd name="T7" fmla="*/ 1179 h 1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79">
                  <a:moveTo>
                    <a:pt x="226" y="0"/>
                  </a:moveTo>
                  <a:lnTo>
                    <a:pt x="0" y="0"/>
                  </a:lnTo>
                  <a:lnTo>
                    <a:pt x="0" y="1179"/>
                  </a:lnTo>
                  <a:lnTo>
                    <a:pt x="226" y="1179"/>
                  </a:ln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69645" name="Line 22">
              <a:extLst>
                <a:ext uri="{FF2B5EF4-FFF2-40B4-BE49-F238E27FC236}">
                  <a16:creationId xmlns:a16="http://schemas.microsoft.com/office/drawing/2014/main" id="{8F8B1EA3-0196-1236-4C40-EA58E99F280F}"/>
                </a:ext>
              </a:extLst>
            </p:cNvPr>
            <p:cNvSpPr>
              <a:spLocks noChangeShapeType="1"/>
            </p:cNvSpPr>
            <p:nvPr/>
          </p:nvSpPr>
          <p:spPr bwMode="auto">
            <a:xfrm>
              <a:off x="1383" y="2341"/>
              <a:ext cx="4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14" name="Rectangle 8">
              <a:extLst>
                <a:ext uri="{FF2B5EF4-FFF2-40B4-BE49-F238E27FC236}">
                  <a16:creationId xmlns:a16="http://schemas.microsoft.com/office/drawing/2014/main" id="{AEE5B090-CD75-CB9F-B930-887E65DD7347}"/>
                </a:ext>
              </a:extLst>
            </p:cNvPr>
            <p:cNvSpPr>
              <a:spLocks noChangeArrowheads="1"/>
            </p:cNvSpPr>
            <p:nvPr/>
          </p:nvSpPr>
          <p:spPr bwMode="auto">
            <a:xfrm>
              <a:off x="3576" y="1569"/>
              <a:ext cx="1341" cy="408"/>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dirty="0">
                  <a:latin typeface="+mn-ea"/>
                  <a:ea typeface="+mn-ea"/>
                </a:rPr>
                <a:t>直圧式</a:t>
              </a:r>
            </a:p>
          </p:txBody>
        </p:sp>
        <p:sp>
          <p:nvSpPr>
            <p:cNvPr id="15" name="Rectangle 8">
              <a:extLst>
                <a:ext uri="{FF2B5EF4-FFF2-40B4-BE49-F238E27FC236}">
                  <a16:creationId xmlns:a16="http://schemas.microsoft.com/office/drawing/2014/main" id="{AFCFAB01-1F44-23E3-3A7D-9C1CC4910682}"/>
                </a:ext>
              </a:extLst>
            </p:cNvPr>
            <p:cNvSpPr>
              <a:spLocks noChangeArrowheads="1"/>
            </p:cNvSpPr>
            <p:nvPr/>
          </p:nvSpPr>
          <p:spPr bwMode="auto">
            <a:xfrm>
              <a:off x="3569" y="1977"/>
              <a:ext cx="1341" cy="408"/>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dirty="0">
                  <a:latin typeface="+mn-ea"/>
                  <a:ea typeface="+mn-ea"/>
                </a:rPr>
                <a:t>増圧式</a:t>
              </a:r>
            </a:p>
          </p:txBody>
        </p:sp>
      </p:grpSp>
      <p:sp>
        <p:nvSpPr>
          <p:cNvPr id="69636" name="Rectangle 27">
            <a:extLst>
              <a:ext uri="{FF2B5EF4-FFF2-40B4-BE49-F238E27FC236}">
                <a16:creationId xmlns:a16="http://schemas.microsoft.com/office/drawing/2014/main" id="{95DE06BF-E725-9256-C509-C4F625CE642B}"/>
              </a:ext>
            </a:extLst>
          </p:cNvPr>
          <p:cNvSpPr txBox="1">
            <a:spLocks noChangeArrowheads="1"/>
          </p:cNvSpPr>
          <p:nvPr/>
        </p:nvSpPr>
        <p:spPr bwMode="auto">
          <a:xfrm>
            <a:off x="250824" y="4171537"/>
            <a:ext cx="8642351" cy="140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457200" indent="-457200" eaLnBrk="1" hangingPunct="1">
              <a:spcBef>
                <a:spcPts val="1000"/>
              </a:spcBef>
              <a:buFont typeface="+mj-ea"/>
              <a:buAutoNum type="circleNumDbPlain"/>
            </a:pPr>
            <a:r>
              <a:rPr lang="ja-JP" altLang="en-US" sz="2000" dirty="0" smtClean="0">
                <a:latin typeface="+mn-ea"/>
                <a:ea typeface="+mn-ea"/>
              </a:rPr>
              <a:t>直結</a:t>
            </a:r>
            <a:r>
              <a:rPr lang="ja-JP" altLang="en-US" sz="2000" dirty="0">
                <a:latin typeface="+mn-ea"/>
                <a:ea typeface="+mn-ea"/>
              </a:rPr>
              <a:t>直圧式：配水管の圧力で直接給水</a:t>
            </a:r>
          </a:p>
          <a:p>
            <a:pPr marL="457200" indent="-457200" eaLnBrk="1" hangingPunct="1">
              <a:spcBef>
                <a:spcPts val="1000"/>
              </a:spcBef>
              <a:buFont typeface="+mj-ea"/>
              <a:buAutoNum type="circleNumDbPlain"/>
            </a:pPr>
            <a:r>
              <a:rPr lang="ja-JP" altLang="en-US" sz="2000" dirty="0" smtClean="0">
                <a:latin typeface="+mn-ea"/>
                <a:ea typeface="+mn-ea"/>
              </a:rPr>
              <a:t>受</a:t>
            </a:r>
            <a:r>
              <a:rPr lang="ja-JP" altLang="en-US" sz="2000" dirty="0">
                <a:latin typeface="+mn-ea"/>
                <a:ea typeface="+mn-ea"/>
              </a:rPr>
              <a:t>水槽式　：水道水を一旦受水槽に受けて給水</a:t>
            </a:r>
            <a:endParaRPr lang="en-US" altLang="ja-JP" sz="2000" dirty="0">
              <a:latin typeface="+mn-ea"/>
              <a:ea typeface="+mn-ea"/>
            </a:endParaRPr>
          </a:p>
          <a:p>
            <a:pPr marL="457200" indent="-457200" eaLnBrk="1" hangingPunct="1">
              <a:spcBef>
                <a:spcPts val="1000"/>
              </a:spcBef>
              <a:buFont typeface="+mj-ea"/>
              <a:buAutoNum type="circleNumDbPlain"/>
            </a:pPr>
            <a:r>
              <a:rPr lang="ja-JP" altLang="en-US" sz="2000" dirty="0" smtClean="0">
                <a:latin typeface="+mn-ea"/>
                <a:ea typeface="+mn-ea"/>
              </a:rPr>
              <a:t>直結増圧式</a:t>
            </a:r>
            <a:r>
              <a:rPr lang="ja-JP" altLang="en-US" sz="2000" dirty="0">
                <a:latin typeface="+mn-ea"/>
                <a:ea typeface="+mn-ea"/>
              </a:rPr>
              <a:t>：給水管途中に増圧給水設備を設置して</a:t>
            </a:r>
            <a:r>
              <a:rPr lang="ja-JP" altLang="en-US" sz="2000" dirty="0" smtClean="0">
                <a:latin typeface="+mn-ea"/>
                <a:ea typeface="+mn-ea"/>
              </a:rPr>
              <a:t>給水</a:t>
            </a:r>
            <a:endParaRPr lang="en-US" altLang="ja-JP" sz="2000" dirty="0">
              <a:latin typeface="+mn-ea"/>
              <a:ea typeface="+mn-ea"/>
            </a:endParaRPr>
          </a:p>
        </p:txBody>
      </p:sp>
      <p:cxnSp>
        <p:nvCxnSpPr>
          <p:cNvPr id="4" name="直線コネクタ 3">
            <a:extLst>
              <a:ext uri="{FF2B5EF4-FFF2-40B4-BE49-F238E27FC236}">
                <a16:creationId xmlns:a16="http://schemas.microsoft.com/office/drawing/2014/main" id="{495946D4-2B15-BAF4-4B9A-074ED2DB0C8B}"/>
              </a:ext>
            </a:extLst>
          </p:cNvPr>
          <p:cNvCxnSpPr>
            <a:cxnSpLocks/>
          </p:cNvCxnSpPr>
          <p:nvPr/>
        </p:nvCxnSpPr>
        <p:spPr>
          <a:xfrm>
            <a:off x="4572000" y="1760538"/>
            <a:ext cx="14577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コネクタ: カギ線 7">
            <a:extLst>
              <a:ext uri="{FF2B5EF4-FFF2-40B4-BE49-F238E27FC236}">
                <a16:creationId xmlns:a16="http://schemas.microsoft.com/office/drawing/2014/main" id="{60225801-934C-383A-13F8-A266031F29D3}"/>
              </a:ext>
            </a:extLst>
          </p:cNvPr>
          <p:cNvCxnSpPr>
            <a:cxnSpLocks/>
          </p:cNvCxnSpPr>
          <p:nvPr/>
        </p:nvCxnSpPr>
        <p:spPr>
          <a:xfrm>
            <a:off x="5272435" y="1808162"/>
            <a:ext cx="822600" cy="600075"/>
          </a:xfrm>
          <a:prstGeom prst="bentConnector3">
            <a:avLst>
              <a:gd name="adj1" fmla="val -3163"/>
            </a:avLst>
          </a:prstGeom>
          <a:ln w="38100"/>
        </p:spPr>
        <p:style>
          <a:lnRef idx="1">
            <a:schemeClr val="dk1"/>
          </a:lnRef>
          <a:fillRef idx="0">
            <a:schemeClr val="dk1"/>
          </a:fillRef>
          <a:effectRef idx="0">
            <a:schemeClr val="dk1"/>
          </a:effectRef>
          <a:fontRef idx="minor">
            <a:schemeClr val="tx1"/>
          </a:fontRef>
        </p:style>
      </p:cxnSp>
      <p:sp>
        <p:nvSpPr>
          <p:cNvPr id="3" name="スライド番号プレースホルダー 1">
            <a:extLst>
              <a:ext uri="{FF2B5EF4-FFF2-40B4-BE49-F238E27FC236}">
                <a16:creationId xmlns:a16="http://schemas.microsoft.com/office/drawing/2014/main" id="{4D6508FC-56B4-9804-1B3E-6F0EB1C5B4EF}"/>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24</a:t>
            </a:fld>
            <a:endParaRPr lang="ja-JP" altLang="en-US" sz="1600" dirty="0">
              <a:solidFill>
                <a:schemeClr val="tx1"/>
              </a:solidFill>
              <a:latin typeface="+mn-ea"/>
            </a:endParaRPr>
          </a:p>
        </p:txBody>
      </p:sp>
      <p:sp>
        <p:nvSpPr>
          <p:cNvPr id="16" name="テキスト ボックス 15">
            <a:extLst>
              <a:ext uri="{FF2B5EF4-FFF2-40B4-BE49-F238E27FC236}">
                <a16:creationId xmlns:a16="http://schemas.microsoft.com/office/drawing/2014/main" id="{5B008D9F-BA09-AF3D-4040-CC325B9D0634}"/>
              </a:ext>
            </a:extLst>
          </p:cNvPr>
          <p:cNvSpPr txBox="1"/>
          <p:nvPr/>
        </p:nvSpPr>
        <p:spPr>
          <a:xfrm>
            <a:off x="1615241" y="5895753"/>
            <a:ext cx="5921573" cy="707886"/>
          </a:xfrm>
          <a:prstGeom prst="rect">
            <a:avLst/>
          </a:prstGeom>
          <a:solidFill>
            <a:schemeClr val="accent5">
              <a:lumMod val="40000"/>
              <a:lumOff val="60000"/>
            </a:schemeClr>
          </a:solidFill>
        </p:spPr>
        <p:txBody>
          <a:bodyPr wrap="square" rtlCol="0">
            <a:spAutoFit/>
          </a:bodyPr>
          <a:lstStyle/>
          <a:p>
            <a:r>
              <a:rPr lang="ja-JP" altLang="en-US" sz="2000" dirty="0">
                <a:solidFill>
                  <a:srgbClr val="FF0000"/>
                </a:solidFill>
                <a:latin typeface="+mn-ea"/>
              </a:rPr>
              <a:t>給水方式については、各市町の水道事業者に確認が必要です。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descr="横浜イラスト">
            <a:extLst>
              <a:ext uri="{FF2B5EF4-FFF2-40B4-BE49-F238E27FC236}">
                <a16:creationId xmlns:a16="http://schemas.microsoft.com/office/drawing/2014/main" id="{501F4597-39F5-B8E8-A523-A615B6680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4" y="475456"/>
            <a:ext cx="90360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3">
            <a:extLst>
              <a:ext uri="{FF2B5EF4-FFF2-40B4-BE49-F238E27FC236}">
                <a16:creationId xmlns:a16="http://schemas.microsoft.com/office/drawing/2014/main" id="{C6780841-A79C-5A91-86D6-6E026CEE04CB}"/>
              </a:ext>
            </a:extLst>
          </p:cNvPr>
          <p:cNvSpPr txBox="1">
            <a:spLocks noChangeArrowheads="1"/>
          </p:cNvSpPr>
          <p:nvPr/>
        </p:nvSpPr>
        <p:spPr bwMode="auto">
          <a:xfrm>
            <a:off x="471487" y="193712"/>
            <a:ext cx="820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給水装置工事の計画・設計</a:t>
            </a:r>
          </a:p>
        </p:txBody>
      </p:sp>
      <p:sp>
        <p:nvSpPr>
          <p:cNvPr id="4" name="スライド番号プレースホルダー 1">
            <a:extLst>
              <a:ext uri="{FF2B5EF4-FFF2-40B4-BE49-F238E27FC236}">
                <a16:creationId xmlns:a16="http://schemas.microsoft.com/office/drawing/2014/main" id="{1340F7AE-837A-D519-0304-A688B7EAF272}"/>
              </a:ext>
            </a:extLst>
          </p:cNvPr>
          <p:cNvSpPr txBox="1">
            <a:spLocks/>
          </p:cNvSpPr>
          <p:nvPr/>
        </p:nvSpPr>
        <p:spPr>
          <a:xfrm>
            <a:off x="5909779" y="6382543"/>
            <a:ext cx="2969177" cy="475457"/>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25</a:t>
            </a:fld>
            <a:endParaRPr lang="ja-JP" altLang="en-US" sz="1600" dirty="0">
              <a:solidFill>
                <a:schemeClr val="tx1"/>
              </a:solidFill>
              <a:latin typeface="+mn-ea"/>
            </a:endParaRPr>
          </a:p>
        </p:txBody>
      </p:sp>
      <p:sp>
        <p:nvSpPr>
          <p:cNvPr id="2" name="吹き出し: 角を丸めた四角形 1">
            <a:extLst>
              <a:ext uri="{FF2B5EF4-FFF2-40B4-BE49-F238E27FC236}">
                <a16:creationId xmlns:a16="http://schemas.microsoft.com/office/drawing/2014/main" id="{75984AAB-3C01-69D1-055D-3AD3D15C2A42}"/>
              </a:ext>
            </a:extLst>
          </p:cNvPr>
          <p:cNvSpPr/>
          <p:nvPr/>
        </p:nvSpPr>
        <p:spPr>
          <a:xfrm>
            <a:off x="4899171" y="939567"/>
            <a:ext cx="1518407" cy="628650"/>
          </a:xfrm>
          <a:prstGeom prst="wedgeRoundRectCallout">
            <a:avLst>
              <a:gd name="adj1" fmla="val -61717"/>
              <a:gd name="adj2" fmla="val 137229"/>
              <a:gd name="adj3" fmla="val 16667"/>
            </a:avLst>
          </a:prstGeom>
          <a:gradFill>
            <a:gsLst>
              <a:gs pos="0">
                <a:schemeClr val="accent1">
                  <a:lumMod val="20000"/>
                  <a:lumOff val="80000"/>
                </a:schemeClr>
              </a:gs>
              <a:gs pos="54000">
                <a:schemeClr val="accent1">
                  <a:lumMod val="20000"/>
                  <a:lumOff val="80000"/>
                </a:schemeClr>
              </a:gs>
              <a:gs pos="100000">
                <a:schemeClr val="accent1">
                  <a:tint val="82000"/>
                  <a:satMod val="104000"/>
                  <a:lumMod val="105000"/>
                </a:schemeClr>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b="1" dirty="0">
                <a:solidFill>
                  <a:srgbClr val="FF0000"/>
                </a:solidFill>
                <a:latin typeface="+mn-ea"/>
              </a:rPr>
              <a:t>各市町の水道事業者に確認が必要です</a:t>
            </a:r>
            <a:r>
              <a:rPr kumimoji="1" lang="ja-JP" altLang="en-US" sz="1400" dirty="0">
                <a:solidFill>
                  <a:srgbClr val="FF0000"/>
                </a:solidFill>
                <a:latin typeface="+mn-ea"/>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D2390774-6C82-A9E9-0117-3E34BD161EE8}"/>
              </a:ext>
            </a:extLst>
          </p:cNvPr>
          <p:cNvSpPr txBox="1">
            <a:spLocks noChangeArrowheads="1"/>
          </p:cNvSpPr>
          <p:nvPr/>
        </p:nvSpPr>
        <p:spPr bwMode="auto">
          <a:xfrm>
            <a:off x="250825" y="188913"/>
            <a:ext cx="8642350" cy="66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受水槽水道</a:t>
            </a:r>
          </a:p>
        </p:txBody>
      </p:sp>
      <p:sp>
        <p:nvSpPr>
          <p:cNvPr id="92163" name="Freeform 2">
            <a:extLst>
              <a:ext uri="{FF2B5EF4-FFF2-40B4-BE49-F238E27FC236}">
                <a16:creationId xmlns:a16="http://schemas.microsoft.com/office/drawing/2014/main" id="{62A34853-0015-B8E9-25F0-B1B865783D34}"/>
              </a:ext>
            </a:extLst>
          </p:cNvPr>
          <p:cNvSpPr>
            <a:spLocks/>
          </p:cNvSpPr>
          <p:nvPr/>
        </p:nvSpPr>
        <p:spPr bwMode="auto">
          <a:xfrm>
            <a:off x="1552575" y="958850"/>
            <a:ext cx="7385050" cy="4268788"/>
          </a:xfrm>
          <a:custGeom>
            <a:avLst/>
            <a:gdLst>
              <a:gd name="T0" fmla="*/ 0 w 5234"/>
              <a:gd name="T1" fmla="*/ 0 h 2622"/>
              <a:gd name="T2" fmla="*/ 0 w 5234"/>
              <a:gd name="T3" fmla="*/ 2147483646 h 2622"/>
              <a:gd name="T4" fmla="*/ 2147483646 w 5234"/>
              <a:gd name="T5" fmla="*/ 2147483646 h 2622"/>
              <a:gd name="T6" fmla="*/ 2147483646 w 5234"/>
              <a:gd name="T7" fmla="*/ 0 h 2622"/>
              <a:gd name="T8" fmla="*/ 0 w 5234"/>
              <a:gd name="T9" fmla="*/ 0 h 2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4" h="2622">
                <a:moveTo>
                  <a:pt x="0" y="0"/>
                </a:moveTo>
                <a:lnTo>
                  <a:pt x="0" y="2622"/>
                </a:lnTo>
                <a:lnTo>
                  <a:pt x="5234" y="2621"/>
                </a:lnTo>
                <a:lnTo>
                  <a:pt x="5234" y="0"/>
                </a:lnTo>
                <a:lnTo>
                  <a:pt x="0" y="0"/>
                </a:lnTo>
                <a:close/>
              </a:path>
            </a:pathLst>
          </a:custGeom>
          <a:noFill/>
          <a:ln w="63500">
            <a:solidFill>
              <a:srgbClr val="0000FF"/>
            </a:solidFill>
            <a:round/>
            <a:headEnd/>
            <a:tailEnd/>
          </a:ln>
          <a:extLst>
            <a:ext uri="{909E8E84-426E-40DD-AFC4-6F175D3DCCD1}">
              <a14:hiddenFill xmlns:a14="http://schemas.microsoft.com/office/drawing/2010/main">
                <a:solidFill>
                  <a:srgbClr val="0000FF"/>
                </a:solidFill>
              </a14:hiddenFill>
            </a:ext>
          </a:extLst>
        </p:spPr>
        <p:txBody>
          <a:bodyPr/>
          <a:lstStyle/>
          <a:p>
            <a:endParaRPr lang="ja-JP" altLang="en-US">
              <a:latin typeface="+mn-ea"/>
            </a:endParaRPr>
          </a:p>
        </p:txBody>
      </p:sp>
      <p:sp>
        <p:nvSpPr>
          <p:cNvPr id="92164" name="Freeform 3">
            <a:extLst>
              <a:ext uri="{FF2B5EF4-FFF2-40B4-BE49-F238E27FC236}">
                <a16:creationId xmlns:a16="http://schemas.microsoft.com/office/drawing/2014/main" id="{B247403E-3171-5A0B-1B0F-2C56FCBCE161}"/>
              </a:ext>
            </a:extLst>
          </p:cNvPr>
          <p:cNvSpPr>
            <a:spLocks/>
          </p:cNvSpPr>
          <p:nvPr/>
        </p:nvSpPr>
        <p:spPr bwMode="auto">
          <a:xfrm>
            <a:off x="1727200" y="1171575"/>
            <a:ext cx="5200650" cy="1727200"/>
          </a:xfrm>
          <a:custGeom>
            <a:avLst/>
            <a:gdLst>
              <a:gd name="T0" fmla="*/ 2147483646 w 3686"/>
              <a:gd name="T1" fmla="*/ 0 h 1148"/>
              <a:gd name="T2" fmla="*/ 0 w 3686"/>
              <a:gd name="T3" fmla="*/ 2147483646 h 1148"/>
              <a:gd name="T4" fmla="*/ 2147483646 w 3686"/>
              <a:gd name="T5" fmla="*/ 2147483646 h 1148"/>
              <a:gd name="T6" fmla="*/ 2147483646 w 3686"/>
              <a:gd name="T7" fmla="*/ 2147483646 h 1148"/>
              <a:gd name="T8" fmla="*/ 2147483646 w 3686"/>
              <a:gd name="T9" fmla="*/ 2147483646 h 1148"/>
              <a:gd name="T10" fmla="*/ 2147483646 w 3686"/>
              <a:gd name="T11" fmla="*/ 0 h 1148"/>
              <a:gd name="T12" fmla="*/ 2147483646 w 3686"/>
              <a:gd name="T13" fmla="*/ 0 h 1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86" h="1148">
                <a:moveTo>
                  <a:pt x="1" y="0"/>
                </a:moveTo>
                <a:lnTo>
                  <a:pt x="0" y="797"/>
                </a:lnTo>
                <a:lnTo>
                  <a:pt x="1480" y="797"/>
                </a:lnTo>
                <a:lnTo>
                  <a:pt x="1481" y="1148"/>
                </a:lnTo>
                <a:lnTo>
                  <a:pt x="3686" y="1145"/>
                </a:lnTo>
                <a:lnTo>
                  <a:pt x="3686" y="0"/>
                </a:lnTo>
                <a:lnTo>
                  <a:pt x="1" y="0"/>
                </a:lnTo>
                <a:close/>
              </a:path>
            </a:pathLst>
          </a:custGeom>
          <a:noFill/>
          <a:ln w="63500">
            <a:solidFill>
              <a:srgbClr val="00FFFF"/>
            </a:solidFill>
            <a:round/>
            <a:headEnd/>
            <a:tailEnd/>
          </a:ln>
          <a:extLst>
            <a:ext uri="{909E8E84-426E-40DD-AFC4-6F175D3DCCD1}">
              <a14:hiddenFill xmlns:a14="http://schemas.microsoft.com/office/drawing/2010/main">
                <a:solidFill>
                  <a:srgbClr val="CCFFFF">
                    <a:alpha val="50195"/>
                  </a:srgbClr>
                </a:solidFill>
              </a14:hiddenFill>
            </a:ext>
          </a:extLst>
        </p:spPr>
        <p:txBody>
          <a:bodyPr/>
          <a:lstStyle/>
          <a:p>
            <a:endParaRPr lang="ja-JP" altLang="en-US">
              <a:latin typeface="+mn-ea"/>
            </a:endParaRPr>
          </a:p>
        </p:txBody>
      </p:sp>
      <p:sp>
        <p:nvSpPr>
          <p:cNvPr id="92165" name="Line 4">
            <a:extLst>
              <a:ext uri="{FF2B5EF4-FFF2-40B4-BE49-F238E27FC236}">
                <a16:creationId xmlns:a16="http://schemas.microsoft.com/office/drawing/2014/main" id="{7A4BDC8C-2F27-DAC8-098D-19055318D54E}"/>
              </a:ext>
            </a:extLst>
          </p:cNvPr>
          <p:cNvSpPr>
            <a:spLocks noChangeShapeType="1"/>
          </p:cNvSpPr>
          <p:nvPr/>
        </p:nvSpPr>
        <p:spPr bwMode="auto">
          <a:xfrm flipH="1" flipV="1">
            <a:off x="4413250" y="5629275"/>
            <a:ext cx="303213" cy="0"/>
          </a:xfrm>
          <a:prstGeom prst="line">
            <a:avLst/>
          </a:prstGeom>
          <a:noFill/>
          <a:ln w="9525">
            <a:solidFill>
              <a:srgbClr val="FF66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n-ea"/>
            </a:endParaRPr>
          </a:p>
        </p:txBody>
      </p:sp>
      <p:sp>
        <p:nvSpPr>
          <p:cNvPr id="92166" name="Line 5">
            <a:extLst>
              <a:ext uri="{FF2B5EF4-FFF2-40B4-BE49-F238E27FC236}">
                <a16:creationId xmlns:a16="http://schemas.microsoft.com/office/drawing/2014/main" id="{885EF5E1-47EE-C2EF-5100-664C7E92940A}"/>
              </a:ext>
            </a:extLst>
          </p:cNvPr>
          <p:cNvSpPr>
            <a:spLocks noChangeShapeType="1"/>
          </p:cNvSpPr>
          <p:nvPr/>
        </p:nvSpPr>
        <p:spPr bwMode="auto">
          <a:xfrm flipH="1">
            <a:off x="1371600" y="2759075"/>
            <a:ext cx="42386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67" name="Text Box 6">
            <a:extLst>
              <a:ext uri="{FF2B5EF4-FFF2-40B4-BE49-F238E27FC236}">
                <a16:creationId xmlns:a16="http://schemas.microsoft.com/office/drawing/2014/main" id="{49B7EDD3-D641-0485-D3F0-BBAFE6866439}"/>
              </a:ext>
            </a:extLst>
          </p:cNvPr>
          <p:cNvSpPr txBox="1">
            <a:spLocks noChangeArrowheads="1"/>
          </p:cNvSpPr>
          <p:nvPr/>
        </p:nvSpPr>
        <p:spPr bwMode="auto">
          <a:xfrm>
            <a:off x="88900" y="2630488"/>
            <a:ext cx="1054100" cy="1446212"/>
          </a:xfrm>
          <a:prstGeom prst="rect">
            <a:avLst/>
          </a:prstGeom>
          <a:solidFill>
            <a:srgbClr val="CCECFF"/>
          </a:solidFill>
          <a:ln w="6350">
            <a:solidFill>
              <a:srgbClr val="000000"/>
            </a:solidFill>
            <a:miter lim="800000"/>
            <a:headEnd/>
            <a:tailEnd/>
          </a:ln>
        </p:spPr>
        <p:txBody>
          <a:bodyPr lIns="0" tIns="17999" rIns="0" bIns="17999"/>
          <a:lstStyle>
            <a:lvl1pPr indent="127000">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水　道</a:t>
            </a:r>
            <a:endParaRPr lang="ja-JP" altLang="en-US" sz="1000" dirty="0">
              <a:latin typeface="+mn-ea"/>
              <a:ea typeface="+mn-ea"/>
            </a:endParaRPr>
          </a:p>
          <a:p>
            <a:pPr eaLnBrk="1" hangingPunct="1">
              <a:lnSpc>
                <a:spcPct val="100000"/>
              </a:lnSpc>
              <a:spcBef>
                <a:spcPct val="0"/>
              </a:spcBef>
              <a:buFontTx/>
              <a:buNone/>
            </a:pPr>
            <a:r>
              <a:rPr lang="ja-JP" altLang="en-US" sz="1000" dirty="0">
                <a:latin typeface="+mn-ea"/>
                <a:ea typeface="+mn-ea"/>
              </a:rPr>
              <a:t>導管、その他の工作物により「水を人の飲料に適する水」として供給する施設の総体</a:t>
            </a:r>
          </a:p>
          <a:p>
            <a:pPr eaLnBrk="1" hangingPunct="1">
              <a:lnSpc>
                <a:spcPct val="100000"/>
              </a:lnSpc>
              <a:spcBef>
                <a:spcPct val="0"/>
              </a:spcBef>
              <a:buFontTx/>
              <a:buNone/>
            </a:pPr>
            <a:r>
              <a:rPr lang="en-US" altLang="ja-JP" sz="1000" dirty="0">
                <a:latin typeface="+mn-ea"/>
                <a:ea typeface="+mn-ea"/>
              </a:rPr>
              <a:t>(</a:t>
            </a:r>
            <a:r>
              <a:rPr lang="ja-JP" altLang="en-US" sz="1000" dirty="0">
                <a:latin typeface="+mn-ea"/>
                <a:ea typeface="+mn-ea"/>
              </a:rPr>
              <a:t>法</a:t>
            </a:r>
            <a:r>
              <a:rPr lang="en-US" altLang="ja-JP" sz="1000" dirty="0">
                <a:latin typeface="+mn-ea"/>
                <a:ea typeface="+mn-ea"/>
              </a:rPr>
              <a:t>3</a:t>
            </a:r>
            <a:r>
              <a:rPr lang="ja-JP" altLang="en-US" sz="1000" dirty="0">
                <a:latin typeface="+mn-ea"/>
                <a:ea typeface="+mn-ea"/>
              </a:rPr>
              <a:t>条</a:t>
            </a:r>
            <a:r>
              <a:rPr lang="en-US" altLang="ja-JP" sz="1000" dirty="0">
                <a:latin typeface="+mn-ea"/>
                <a:ea typeface="+mn-ea"/>
              </a:rPr>
              <a:t>1</a:t>
            </a:r>
            <a:r>
              <a:rPr lang="ja-JP" altLang="en-US" sz="1000" dirty="0">
                <a:latin typeface="+mn-ea"/>
                <a:ea typeface="+mn-ea"/>
              </a:rPr>
              <a:t>項</a:t>
            </a:r>
            <a:r>
              <a:rPr lang="en-US" altLang="ja-JP" sz="1000" dirty="0">
                <a:latin typeface="+mn-ea"/>
                <a:ea typeface="+mn-ea"/>
              </a:rPr>
              <a:t>)</a:t>
            </a:r>
            <a:endParaRPr lang="en-US" altLang="ja-JP" sz="2400" dirty="0">
              <a:latin typeface="+mn-ea"/>
              <a:ea typeface="+mn-ea"/>
            </a:endParaRPr>
          </a:p>
        </p:txBody>
      </p:sp>
      <p:sp>
        <p:nvSpPr>
          <p:cNvPr id="92168" name="Text Box 7">
            <a:extLst>
              <a:ext uri="{FF2B5EF4-FFF2-40B4-BE49-F238E27FC236}">
                <a16:creationId xmlns:a16="http://schemas.microsoft.com/office/drawing/2014/main" id="{A637F6EC-2FC1-3A09-52DB-D12E5728DE9F}"/>
              </a:ext>
            </a:extLst>
          </p:cNvPr>
          <p:cNvSpPr txBox="1">
            <a:spLocks noChangeArrowheads="1"/>
          </p:cNvSpPr>
          <p:nvPr/>
        </p:nvSpPr>
        <p:spPr bwMode="auto">
          <a:xfrm>
            <a:off x="4195763" y="1260475"/>
            <a:ext cx="1323975" cy="666750"/>
          </a:xfrm>
          <a:prstGeom prst="rect">
            <a:avLst/>
          </a:prstGeom>
          <a:solidFill>
            <a:srgbClr val="CCFF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水 道 事 業</a:t>
            </a:r>
            <a:endParaRPr lang="ja-JP" altLang="en-US" sz="1000" dirty="0">
              <a:latin typeface="+mn-ea"/>
              <a:ea typeface="+mn-ea"/>
            </a:endParaRPr>
          </a:p>
          <a:p>
            <a:pPr algn="just" eaLnBrk="1" hangingPunct="1">
              <a:lnSpc>
                <a:spcPct val="100000"/>
              </a:lnSpc>
              <a:spcBef>
                <a:spcPct val="0"/>
              </a:spcBef>
              <a:buFontTx/>
              <a:buNone/>
            </a:pPr>
            <a:r>
              <a:rPr lang="ja-JP" altLang="en-US" sz="1000" dirty="0">
                <a:latin typeface="+mn-ea"/>
                <a:ea typeface="+mn-ea"/>
              </a:rPr>
              <a:t>　給水人口が</a:t>
            </a:r>
            <a:r>
              <a:rPr lang="en-US" altLang="ja-JP" sz="1000" dirty="0">
                <a:latin typeface="+mn-ea"/>
                <a:ea typeface="+mn-ea"/>
              </a:rPr>
              <a:t>5,000</a:t>
            </a:r>
            <a:r>
              <a:rPr lang="ja-JP" altLang="en-US" sz="1000" dirty="0">
                <a:latin typeface="+mn-ea"/>
                <a:ea typeface="+mn-ea"/>
              </a:rPr>
              <a:t>人を超える水道</a:t>
            </a:r>
            <a:r>
              <a:rPr lang="en-US" altLang="ja-JP" sz="1000" dirty="0">
                <a:latin typeface="+mn-ea"/>
                <a:ea typeface="+mn-ea"/>
              </a:rPr>
              <a:t>｡ </a:t>
            </a:r>
          </a:p>
          <a:p>
            <a:pPr algn="ctr" eaLnBrk="1" hangingPunct="1">
              <a:lnSpc>
                <a:spcPct val="100000"/>
              </a:lnSpc>
              <a:spcBef>
                <a:spcPct val="0"/>
              </a:spcBef>
              <a:buFontTx/>
              <a:buNone/>
            </a:pPr>
            <a:r>
              <a:rPr lang="en-US" altLang="ja-JP" sz="1000" dirty="0">
                <a:latin typeface="+mn-ea"/>
                <a:ea typeface="+mn-ea"/>
              </a:rPr>
              <a:t>(</a:t>
            </a:r>
            <a:r>
              <a:rPr lang="ja-JP" altLang="en-US" sz="1000" dirty="0">
                <a:latin typeface="+mn-ea"/>
                <a:ea typeface="+mn-ea"/>
              </a:rPr>
              <a:t>法</a:t>
            </a:r>
            <a:r>
              <a:rPr lang="en-US" altLang="ja-JP" sz="1000" dirty="0">
                <a:latin typeface="+mn-ea"/>
                <a:ea typeface="+mn-ea"/>
              </a:rPr>
              <a:t>3</a:t>
            </a:r>
            <a:r>
              <a:rPr lang="ja-JP" altLang="en-US" sz="1000" dirty="0">
                <a:latin typeface="+mn-ea"/>
                <a:ea typeface="+mn-ea"/>
              </a:rPr>
              <a:t>条</a:t>
            </a:r>
            <a:r>
              <a:rPr lang="en-US" altLang="ja-JP" sz="1000" dirty="0">
                <a:latin typeface="+mn-ea"/>
                <a:ea typeface="+mn-ea"/>
              </a:rPr>
              <a:t>3</a:t>
            </a:r>
            <a:r>
              <a:rPr lang="ja-JP" altLang="en-US" sz="1000" dirty="0">
                <a:latin typeface="+mn-ea"/>
                <a:ea typeface="+mn-ea"/>
              </a:rPr>
              <a:t>項読み替え</a:t>
            </a:r>
            <a:r>
              <a:rPr lang="en-US" altLang="ja-JP" sz="1000" dirty="0">
                <a:latin typeface="+mn-ea"/>
                <a:ea typeface="+mn-ea"/>
              </a:rPr>
              <a:t>)</a:t>
            </a:r>
            <a:endParaRPr lang="en-US" altLang="ja-JP" sz="2400" dirty="0">
              <a:latin typeface="+mn-ea"/>
              <a:ea typeface="+mn-ea"/>
            </a:endParaRPr>
          </a:p>
        </p:txBody>
      </p:sp>
      <p:sp>
        <p:nvSpPr>
          <p:cNvPr id="92169" name="Text Box 8">
            <a:extLst>
              <a:ext uri="{FF2B5EF4-FFF2-40B4-BE49-F238E27FC236}">
                <a16:creationId xmlns:a16="http://schemas.microsoft.com/office/drawing/2014/main" id="{A872B2C5-5A36-5720-6FB0-838D9A6A2F30}"/>
              </a:ext>
            </a:extLst>
          </p:cNvPr>
          <p:cNvSpPr txBox="1">
            <a:spLocks noChangeArrowheads="1"/>
          </p:cNvSpPr>
          <p:nvPr/>
        </p:nvSpPr>
        <p:spPr bwMode="auto">
          <a:xfrm>
            <a:off x="4178300" y="2008188"/>
            <a:ext cx="1344613" cy="673100"/>
          </a:xfrm>
          <a:prstGeom prst="rect">
            <a:avLst/>
          </a:prstGeom>
          <a:solidFill>
            <a:srgbClr val="CCFF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簡易水道事業</a:t>
            </a:r>
            <a:endParaRPr lang="ja-JP" altLang="en-US" sz="1000" dirty="0">
              <a:latin typeface="+mn-ea"/>
              <a:ea typeface="+mn-ea"/>
            </a:endParaRPr>
          </a:p>
          <a:p>
            <a:pPr algn="just" eaLnBrk="1" hangingPunct="1">
              <a:lnSpc>
                <a:spcPct val="100000"/>
              </a:lnSpc>
              <a:spcBef>
                <a:spcPct val="0"/>
              </a:spcBef>
              <a:buFontTx/>
              <a:buNone/>
            </a:pPr>
            <a:r>
              <a:rPr lang="ja-JP" altLang="en-US" sz="1000" dirty="0">
                <a:latin typeface="+mn-ea"/>
                <a:ea typeface="+mn-ea"/>
              </a:rPr>
              <a:t>　給水人口が</a:t>
            </a:r>
            <a:r>
              <a:rPr lang="en-US" altLang="ja-JP" sz="1000" dirty="0">
                <a:latin typeface="+mn-ea"/>
                <a:ea typeface="+mn-ea"/>
              </a:rPr>
              <a:t>5,000</a:t>
            </a:r>
            <a:r>
              <a:rPr lang="ja-JP" altLang="en-US" sz="1000" dirty="0">
                <a:latin typeface="+mn-ea"/>
                <a:ea typeface="+mn-ea"/>
              </a:rPr>
              <a:t>人以下の水道。</a:t>
            </a:r>
          </a:p>
          <a:p>
            <a:pPr algn="ctr" eaLnBrk="1" hangingPunct="1">
              <a:lnSpc>
                <a:spcPct val="100000"/>
              </a:lnSpc>
              <a:spcBef>
                <a:spcPct val="0"/>
              </a:spcBef>
              <a:buFontTx/>
              <a:buNone/>
            </a:pPr>
            <a:r>
              <a:rPr lang="ja-JP" altLang="en-US" sz="1000" dirty="0">
                <a:latin typeface="+mn-ea"/>
                <a:ea typeface="+mn-ea"/>
              </a:rPr>
              <a:t>　</a:t>
            </a:r>
            <a:r>
              <a:rPr lang="en-US" altLang="ja-JP" sz="1000" dirty="0">
                <a:latin typeface="+mn-ea"/>
                <a:ea typeface="+mn-ea"/>
              </a:rPr>
              <a:t>(</a:t>
            </a:r>
            <a:r>
              <a:rPr lang="ja-JP" altLang="en-US" sz="1000" dirty="0">
                <a:latin typeface="+mn-ea"/>
                <a:ea typeface="+mn-ea"/>
              </a:rPr>
              <a:t>法</a:t>
            </a:r>
            <a:r>
              <a:rPr lang="en-US" altLang="ja-JP" sz="1000" dirty="0">
                <a:latin typeface="+mn-ea"/>
                <a:ea typeface="+mn-ea"/>
              </a:rPr>
              <a:t>3</a:t>
            </a:r>
            <a:r>
              <a:rPr lang="ja-JP" altLang="en-US" sz="1000" dirty="0">
                <a:latin typeface="+mn-ea"/>
                <a:ea typeface="+mn-ea"/>
              </a:rPr>
              <a:t>条</a:t>
            </a:r>
            <a:r>
              <a:rPr lang="en-US" altLang="ja-JP" sz="1000" dirty="0">
                <a:latin typeface="+mn-ea"/>
                <a:ea typeface="+mn-ea"/>
              </a:rPr>
              <a:t>3</a:t>
            </a:r>
            <a:r>
              <a:rPr lang="ja-JP" altLang="en-US" sz="1000" dirty="0">
                <a:latin typeface="+mn-ea"/>
                <a:ea typeface="+mn-ea"/>
              </a:rPr>
              <a:t>項</a:t>
            </a:r>
            <a:r>
              <a:rPr lang="en-US" altLang="ja-JP" sz="1000" dirty="0">
                <a:latin typeface="+mn-ea"/>
                <a:ea typeface="+mn-ea"/>
              </a:rPr>
              <a:t>)</a:t>
            </a:r>
            <a:endParaRPr lang="en-US" altLang="ja-JP" sz="2400" dirty="0">
              <a:latin typeface="+mn-ea"/>
              <a:ea typeface="+mn-ea"/>
            </a:endParaRPr>
          </a:p>
        </p:txBody>
      </p:sp>
      <p:sp>
        <p:nvSpPr>
          <p:cNvPr id="92170" name="Text Box 9">
            <a:extLst>
              <a:ext uri="{FF2B5EF4-FFF2-40B4-BE49-F238E27FC236}">
                <a16:creationId xmlns:a16="http://schemas.microsoft.com/office/drawing/2014/main" id="{A90740F5-1DFB-4AAB-CBC2-9D23F802B9CE}"/>
              </a:ext>
            </a:extLst>
          </p:cNvPr>
          <p:cNvSpPr txBox="1">
            <a:spLocks noChangeArrowheads="1"/>
          </p:cNvSpPr>
          <p:nvPr/>
        </p:nvSpPr>
        <p:spPr bwMode="auto">
          <a:xfrm>
            <a:off x="5920385" y="1733550"/>
            <a:ext cx="787400" cy="323850"/>
          </a:xfrm>
          <a:prstGeom prst="rect">
            <a:avLst/>
          </a:prstGeom>
          <a:solidFill>
            <a:srgbClr val="CCFFFF"/>
          </a:solidFill>
          <a:ln w="6350">
            <a:solidFill>
              <a:srgbClr val="000000"/>
            </a:solidFill>
            <a:miter lim="800000"/>
            <a:headEnd/>
            <a:tailEnd/>
          </a:ln>
        </p:spPr>
        <p:txBody>
          <a:bodyPr lIns="17999" tIns="53996" rIns="17999" bIns="53996"/>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200" b="1" dirty="0">
                <a:latin typeface="+mn-ea"/>
                <a:ea typeface="+mn-ea"/>
              </a:rPr>
              <a:t>直　結</a:t>
            </a:r>
            <a:endParaRPr lang="ja-JP" altLang="en-US" sz="2400" dirty="0">
              <a:latin typeface="+mn-ea"/>
              <a:ea typeface="+mn-ea"/>
            </a:endParaRPr>
          </a:p>
        </p:txBody>
      </p:sp>
      <p:sp>
        <p:nvSpPr>
          <p:cNvPr id="92171" name="Text Box 10">
            <a:extLst>
              <a:ext uri="{FF2B5EF4-FFF2-40B4-BE49-F238E27FC236}">
                <a16:creationId xmlns:a16="http://schemas.microsoft.com/office/drawing/2014/main" id="{A9E04CC8-FBF8-5B25-542D-DC4726DC68AB}"/>
              </a:ext>
            </a:extLst>
          </p:cNvPr>
          <p:cNvSpPr txBox="1">
            <a:spLocks noChangeArrowheads="1"/>
          </p:cNvSpPr>
          <p:nvPr/>
        </p:nvSpPr>
        <p:spPr bwMode="auto">
          <a:xfrm>
            <a:off x="6997700" y="5403850"/>
            <a:ext cx="1390650" cy="411163"/>
          </a:xfrm>
          <a:prstGeom prst="rect">
            <a:avLst/>
          </a:prstGeom>
          <a:solidFill>
            <a:srgbClr val="FFFFCC"/>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tabLst>
                <a:tab pos="2700338" algn="ctr"/>
                <a:tab pos="5400675" algn="r"/>
                <a:tab pos="7805738" algn="r"/>
              </a:tabLst>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tabLst>
                <a:tab pos="2700338" algn="ctr"/>
                <a:tab pos="5400675" algn="r"/>
                <a:tab pos="7805738" algn="r"/>
              </a:tabLst>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tabLst>
                <a:tab pos="2700338" algn="ctr"/>
                <a:tab pos="5400675" algn="r"/>
                <a:tab pos="7805738" algn="r"/>
              </a:tabLst>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小規模受水槽水道</a:t>
            </a:r>
            <a:endParaRPr lang="ja-JP" altLang="en-US" sz="1000" dirty="0">
              <a:latin typeface="+mn-ea"/>
              <a:ea typeface="+mn-ea"/>
            </a:endParaRPr>
          </a:p>
          <a:p>
            <a:pPr algn="ctr" eaLnBrk="1" hangingPunct="1">
              <a:lnSpc>
                <a:spcPct val="100000"/>
              </a:lnSpc>
              <a:spcBef>
                <a:spcPct val="0"/>
              </a:spcBef>
              <a:buFontTx/>
              <a:buNone/>
            </a:pPr>
            <a:r>
              <a:rPr lang="ja-JP" altLang="en-US" sz="1000" dirty="0">
                <a:latin typeface="+mn-ea"/>
                <a:ea typeface="+mn-ea"/>
              </a:rPr>
              <a:t>有効容量</a:t>
            </a:r>
            <a:r>
              <a:rPr lang="en-US" altLang="ja-JP" sz="1000" dirty="0">
                <a:latin typeface="+mn-ea"/>
                <a:ea typeface="+mn-ea"/>
              </a:rPr>
              <a:t>10</a:t>
            </a:r>
            <a:r>
              <a:rPr lang="ja-JP" altLang="en-US" sz="1000" dirty="0">
                <a:latin typeface="+mn-ea"/>
                <a:ea typeface="+mn-ea"/>
              </a:rPr>
              <a:t>ｍ</a:t>
            </a:r>
            <a:r>
              <a:rPr lang="en-US" altLang="ja-JP" sz="1000" baseline="30000" dirty="0">
                <a:latin typeface="+mn-ea"/>
                <a:ea typeface="+mn-ea"/>
              </a:rPr>
              <a:t>3</a:t>
            </a:r>
            <a:r>
              <a:rPr lang="ja-JP" altLang="en-US" sz="1000" dirty="0">
                <a:latin typeface="+mn-ea"/>
                <a:ea typeface="+mn-ea"/>
              </a:rPr>
              <a:t>以下</a:t>
            </a:r>
            <a:endParaRPr lang="ja-JP" altLang="en-US" sz="2400" dirty="0">
              <a:latin typeface="+mn-ea"/>
              <a:ea typeface="+mn-ea"/>
            </a:endParaRPr>
          </a:p>
        </p:txBody>
      </p:sp>
      <p:sp>
        <p:nvSpPr>
          <p:cNvPr id="92172" name="Text Box 11">
            <a:extLst>
              <a:ext uri="{FF2B5EF4-FFF2-40B4-BE49-F238E27FC236}">
                <a16:creationId xmlns:a16="http://schemas.microsoft.com/office/drawing/2014/main" id="{226A5A34-DA06-EBC2-3435-088A94AE5A52}"/>
              </a:ext>
            </a:extLst>
          </p:cNvPr>
          <p:cNvSpPr txBox="1">
            <a:spLocks noChangeArrowheads="1"/>
          </p:cNvSpPr>
          <p:nvPr/>
        </p:nvSpPr>
        <p:spPr bwMode="auto">
          <a:xfrm>
            <a:off x="5886450" y="3789363"/>
            <a:ext cx="846138" cy="441325"/>
          </a:xfrm>
          <a:prstGeom prst="rect">
            <a:avLst/>
          </a:prstGeom>
          <a:solidFill>
            <a:srgbClr val="FFFFCC"/>
          </a:solidFill>
          <a:ln w="6350">
            <a:solidFill>
              <a:srgbClr val="000000"/>
            </a:solidFill>
            <a:miter lim="800000"/>
            <a:headEnd/>
            <a:tailEnd/>
          </a:ln>
        </p:spPr>
        <p:txBody>
          <a:bodyPr lIns="17999" tIns="53996" rIns="17999" bIns="53996"/>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000" b="1" dirty="0">
                <a:latin typeface="+mn-ea"/>
                <a:ea typeface="+mn-ea"/>
              </a:rPr>
              <a:t>水道を水源とする受 水 槽</a:t>
            </a:r>
            <a:endParaRPr lang="ja-JP" altLang="en-US" sz="1000" dirty="0">
              <a:latin typeface="+mn-ea"/>
              <a:ea typeface="+mn-ea"/>
            </a:endParaRPr>
          </a:p>
        </p:txBody>
      </p:sp>
      <p:sp>
        <p:nvSpPr>
          <p:cNvPr id="92173" name="Freeform 12">
            <a:extLst>
              <a:ext uri="{FF2B5EF4-FFF2-40B4-BE49-F238E27FC236}">
                <a16:creationId xmlns:a16="http://schemas.microsoft.com/office/drawing/2014/main" id="{AB481484-4F4B-A1B4-00F3-9E593348407B}"/>
              </a:ext>
            </a:extLst>
          </p:cNvPr>
          <p:cNvSpPr>
            <a:spLocks/>
          </p:cNvSpPr>
          <p:nvPr/>
        </p:nvSpPr>
        <p:spPr bwMode="auto">
          <a:xfrm>
            <a:off x="1374775" y="1733550"/>
            <a:ext cx="434975" cy="3963988"/>
          </a:xfrm>
          <a:custGeom>
            <a:avLst/>
            <a:gdLst>
              <a:gd name="T0" fmla="*/ 2147483646 w 854"/>
              <a:gd name="T1" fmla="*/ 0 h 5920"/>
              <a:gd name="T2" fmla="*/ 0 w 854"/>
              <a:gd name="T3" fmla="*/ 0 h 5920"/>
              <a:gd name="T4" fmla="*/ 0 w 854"/>
              <a:gd name="T5" fmla="*/ 2147483646 h 5920"/>
              <a:gd name="T6" fmla="*/ 2147483646 w 854"/>
              <a:gd name="T7" fmla="*/ 2147483646 h 59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4" h="5920">
                <a:moveTo>
                  <a:pt x="839" y="0"/>
                </a:moveTo>
                <a:lnTo>
                  <a:pt x="0" y="0"/>
                </a:lnTo>
                <a:lnTo>
                  <a:pt x="0" y="5920"/>
                </a:lnTo>
                <a:lnTo>
                  <a:pt x="854" y="592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74" name="Line 13">
            <a:extLst>
              <a:ext uri="{FF2B5EF4-FFF2-40B4-BE49-F238E27FC236}">
                <a16:creationId xmlns:a16="http://schemas.microsoft.com/office/drawing/2014/main" id="{BF82818F-38EE-4E9E-D4AF-8E3E1363C897}"/>
              </a:ext>
            </a:extLst>
          </p:cNvPr>
          <p:cNvSpPr>
            <a:spLocks noChangeShapeType="1"/>
          </p:cNvSpPr>
          <p:nvPr/>
        </p:nvSpPr>
        <p:spPr bwMode="auto">
          <a:xfrm flipV="1">
            <a:off x="1143000" y="3357563"/>
            <a:ext cx="228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75" name="Line 14">
            <a:extLst>
              <a:ext uri="{FF2B5EF4-FFF2-40B4-BE49-F238E27FC236}">
                <a16:creationId xmlns:a16="http://schemas.microsoft.com/office/drawing/2014/main" id="{58FAE602-05CE-1A62-12B8-EC7AAD9DCECB}"/>
              </a:ext>
            </a:extLst>
          </p:cNvPr>
          <p:cNvSpPr>
            <a:spLocks noChangeShapeType="1"/>
          </p:cNvSpPr>
          <p:nvPr/>
        </p:nvSpPr>
        <p:spPr bwMode="auto">
          <a:xfrm flipH="1" flipV="1">
            <a:off x="1377950" y="4098925"/>
            <a:ext cx="520700" cy="47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76" name="Freeform 15">
            <a:extLst>
              <a:ext uri="{FF2B5EF4-FFF2-40B4-BE49-F238E27FC236}">
                <a16:creationId xmlns:a16="http://schemas.microsoft.com/office/drawing/2014/main" id="{139613A3-B0C1-3956-FD01-29C0324F7AB0}"/>
              </a:ext>
            </a:extLst>
          </p:cNvPr>
          <p:cNvSpPr>
            <a:spLocks/>
          </p:cNvSpPr>
          <p:nvPr/>
        </p:nvSpPr>
        <p:spPr bwMode="auto">
          <a:xfrm>
            <a:off x="4037013" y="1443038"/>
            <a:ext cx="158750" cy="881062"/>
          </a:xfrm>
          <a:custGeom>
            <a:avLst/>
            <a:gdLst>
              <a:gd name="T0" fmla="*/ 2147483646 w 253"/>
              <a:gd name="T1" fmla="*/ 0 h 1502"/>
              <a:gd name="T2" fmla="*/ 0 w 253"/>
              <a:gd name="T3" fmla="*/ 0 h 1502"/>
              <a:gd name="T4" fmla="*/ 0 w 253"/>
              <a:gd name="T5" fmla="*/ 2147483646 h 1502"/>
              <a:gd name="T6" fmla="*/ 2147483646 w 253"/>
              <a:gd name="T7" fmla="*/ 2147483646 h 15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1502">
                <a:moveTo>
                  <a:pt x="253" y="0"/>
                </a:moveTo>
                <a:lnTo>
                  <a:pt x="0" y="0"/>
                </a:lnTo>
                <a:lnTo>
                  <a:pt x="0" y="1502"/>
                </a:lnTo>
                <a:lnTo>
                  <a:pt x="235" y="150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77" name="Line 16">
            <a:extLst>
              <a:ext uri="{FF2B5EF4-FFF2-40B4-BE49-F238E27FC236}">
                <a16:creationId xmlns:a16="http://schemas.microsoft.com/office/drawing/2014/main" id="{CDF14C33-F71F-AE5E-4301-76F331F6F14A}"/>
              </a:ext>
            </a:extLst>
          </p:cNvPr>
          <p:cNvSpPr>
            <a:spLocks noChangeShapeType="1"/>
          </p:cNvSpPr>
          <p:nvPr/>
        </p:nvSpPr>
        <p:spPr bwMode="auto">
          <a:xfrm flipV="1">
            <a:off x="3692525" y="1757363"/>
            <a:ext cx="336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78" name="Freeform 17">
            <a:extLst>
              <a:ext uri="{FF2B5EF4-FFF2-40B4-BE49-F238E27FC236}">
                <a16:creationId xmlns:a16="http://schemas.microsoft.com/office/drawing/2014/main" id="{754C1712-59A0-5BEE-1E55-B8A91D8A1E3E}"/>
              </a:ext>
            </a:extLst>
          </p:cNvPr>
          <p:cNvSpPr>
            <a:spLocks/>
          </p:cNvSpPr>
          <p:nvPr/>
        </p:nvSpPr>
        <p:spPr bwMode="auto">
          <a:xfrm>
            <a:off x="3687763" y="2141538"/>
            <a:ext cx="346075" cy="496887"/>
          </a:xfrm>
          <a:custGeom>
            <a:avLst/>
            <a:gdLst>
              <a:gd name="T0" fmla="*/ 0 w 226"/>
              <a:gd name="T1" fmla="*/ 2147483646 h 335"/>
              <a:gd name="T2" fmla="*/ 2147483646 w 226"/>
              <a:gd name="T3" fmla="*/ 2147483646 h 335"/>
              <a:gd name="T4" fmla="*/ 2147483646 w 226"/>
              <a:gd name="T5" fmla="*/ 2147483646 h 335"/>
              <a:gd name="T6" fmla="*/ 2147483646 w 226"/>
              <a:gd name="T7" fmla="*/ 0 h 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335">
                <a:moveTo>
                  <a:pt x="0" y="335"/>
                </a:moveTo>
                <a:lnTo>
                  <a:pt x="126" y="332"/>
                </a:lnTo>
                <a:lnTo>
                  <a:pt x="126" y="2"/>
                </a:lnTo>
                <a:lnTo>
                  <a:pt x="226" y="0"/>
                </a:ln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79" name="Freeform 18">
            <a:extLst>
              <a:ext uri="{FF2B5EF4-FFF2-40B4-BE49-F238E27FC236}">
                <a16:creationId xmlns:a16="http://schemas.microsoft.com/office/drawing/2014/main" id="{0976F6E5-8D1B-983B-FC59-EF5EEB057879}"/>
              </a:ext>
            </a:extLst>
          </p:cNvPr>
          <p:cNvSpPr>
            <a:spLocks/>
          </p:cNvSpPr>
          <p:nvPr/>
        </p:nvSpPr>
        <p:spPr bwMode="auto">
          <a:xfrm>
            <a:off x="5522913" y="1471613"/>
            <a:ext cx="128587" cy="892175"/>
          </a:xfrm>
          <a:custGeom>
            <a:avLst/>
            <a:gdLst>
              <a:gd name="T0" fmla="*/ 0 w 300"/>
              <a:gd name="T1" fmla="*/ 0 h 1328"/>
              <a:gd name="T2" fmla="*/ 2147483646 w 300"/>
              <a:gd name="T3" fmla="*/ 0 h 1328"/>
              <a:gd name="T4" fmla="*/ 2147483646 w 300"/>
              <a:gd name="T5" fmla="*/ 2147483646 h 1328"/>
              <a:gd name="T6" fmla="*/ 0 w 300"/>
              <a:gd name="T7" fmla="*/ 2147483646 h 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 h="1328">
                <a:moveTo>
                  <a:pt x="0" y="0"/>
                </a:moveTo>
                <a:lnTo>
                  <a:pt x="300" y="0"/>
                </a:lnTo>
                <a:lnTo>
                  <a:pt x="300" y="1328"/>
                </a:lnTo>
                <a:lnTo>
                  <a:pt x="0" y="132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80" name="Line 19">
            <a:extLst>
              <a:ext uri="{FF2B5EF4-FFF2-40B4-BE49-F238E27FC236}">
                <a16:creationId xmlns:a16="http://schemas.microsoft.com/office/drawing/2014/main" id="{230D6695-0C8A-E3A9-498F-F297A897A76D}"/>
              </a:ext>
            </a:extLst>
          </p:cNvPr>
          <p:cNvSpPr>
            <a:spLocks noChangeShapeType="1"/>
          </p:cNvSpPr>
          <p:nvPr/>
        </p:nvSpPr>
        <p:spPr bwMode="auto">
          <a:xfrm>
            <a:off x="5657850" y="1905000"/>
            <a:ext cx="254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1" name="Freeform 20">
            <a:extLst>
              <a:ext uri="{FF2B5EF4-FFF2-40B4-BE49-F238E27FC236}">
                <a16:creationId xmlns:a16="http://schemas.microsoft.com/office/drawing/2014/main" id="{38C369AB-E92F-AEEC-3C7E-1CF020363B2B}"/>
              </a:ext>
            </a:extLst>
          </p:cNvPr>
          <p:cNvSpPr>
            <a:spLocks/>
          </p:cNvSpPr>
          <p:nvPr/>
        </p:nvSpPr>
        <p:spPr bwMode="auto">
          <a:xfrm>
            <a:off x="5764213" y="1905000"/>
            <a:ext cx="130175" cy="2162175"/>
          </a:xfrm>
          <a:custGeom>
            <a:avLst/>
            <a:gdLst>
              <a:gd name="T0" fmla="*/ 0 w 174"/>
              <a:gd name="T1" fmla="*/ 0 h 3100"/>
              <a:gd name="T2" fmla="*/ 0 w 174"/>
              <a:gd name="T3" fmla="*/ 2147483646 h 3100"/>
              <a:gd name="T4" fmla="*/ 2147483646 w 174"/>
              <a:gd name="T5" fmla="*/ 2147483646 h 3100"/>
              <a:gd name="T6" fmla="*/ 0 60000 65536"/>
              <a:gd name="T7" fmla="*/ 0 60000 65536"/>
              <a:gd name="T8" fmla="*/ 0 60000 65536"/>
            </a:gdLst>
            <a:ahLst/>
            <a:cxnLst>
              <a:cxn ang="T6">
                <a:pos x="T0" y="T1"/>
              </a:cxn>
              <a:cxn ang="T7">
                <a:pos x="T2" y="T3"/>
              </a:cxn>
              <a:cxn ang="T8">
                <a:pos x="T4" y="T5"/>
              </a:cxn>
            </a:cxnLst>
            <a:rect l="0" t="0" r="r" b="b"/>
            <a:pathLst>
              <a:path w="174" h="3100">
                <a:moveTo>
                  <a:pt x="0" y="0"/>
                </a:moveTo>
                <a:lnTo>
                  <a:pt x="0" y="3100"/>
                </a:lnTo>
                <a:lnTo>
                  <a:pt x="174" y="310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82" name="Freeform 21">
            <a:extLst>
              <a:ext uri="{FF2B5EF4-FFF2-40B4-BE49-F238E27FC236}">
                <a16:creationId xmlns:a16="http://schemas.microsoft.com/office/drawing/2014/main" id="{B134317C-A821-7215-7DB3-0392644CA4A5}"/>
              </a:ext>
            </a:extLst>
          </p:cNvPr>
          <p:cNvSpPr>
            <a:spLocks/>
          </p:cNvSpPr>
          <p:nvPr/>
        </p:nvSpPr>
        <p:spPr bwMode="auto">
          <a:xfrm>
            <a:off x="6804025" y="3776663"/>
            <a:ext cx="193675" cy="1774825"/>
          </a:xfrm>
          <a:custGeom>
            <a:avLst/>
            <a:gdLst>
              <a:gd name="T0" fmla="*/ 2147483646 w 286"/>
              <a:gd name="T1" fmla="*/ 0 h 2816"/>
              <a:gd name="T2" fmla="*/ 0 w 286"/>
              <a:gd name="T3" fmla="*/ 0 h 2816"/>
              <a:gd name="T4" fmla="*/ 0 w 286"/>
              <a:gd name="T5" fmla="*/ 2147483646 h 2816"/>
              <a:gd name="T6" fmla="*/ 2147483646 w 286"/>
              <a:gd name="T7" fmla="*/ 2147483646 h 2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2816">
                <a:moveTo>
                  <a:pt x="286" y="0"/>
                </a:moveTo>
                <a:lnTo>
                  <a:pt x="0" y="0"/>
                </a:lnTo>
                <a:lnTo>
                  <a:pt x="0" y="2816"/>
                </a:lnTo>
                <a:lnTo>
                  <a:pt x="286" y="281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83" name="Line 22">
            <a:extLst>
              <a:ext uri="{FF2B5EF4-FFF2-40B4-BE49-F238E27FC236}">
                <a16:creationId xmlns:a16="http://schemas.microsoft.com/office/drawing/2014/main" id="{DEE902EA-A8D0-2132-307E-5F4365B0A9A9}"/>
              </a:ext>
            </a:extLst>
          </p:cNvPr>
          <p:cNvSpPr>
            <a:spLocks noChangeShapeType="1"/>
          </p:cNvSpPr>
          <p:nvPr/>
        </p:nvSpPr>
        <p:spPr bwMode="auto">
          <a:xfrm>
            <a:off x="6813550" y="4581525"/>
            <a:ext cx="1873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4" name="Line 23">
            <a:extLst>
              <a:ext uri="{FF2B5EF4-FFF2-40B4-BE49-F238E27FC236}">
                <a16:creationId xmlns:a16="http://schemas.microsoft.com/office/drawing/2014/main" id="{1D478738-E33A-7D04-813F-D424379FFBA6}"/>
              </a:ext>
            </a:extLst>
          </p:cNvPr>
          <p:cNvSpPr>
            <a:spLocks noChangeShapeType="1"/>
          </p:cNvSpPr>
          <p:nvPr/>
        </p:nvSpPr>
        <p:spPr bwMode="auto">
          <a:xfrm flipV="1">
            <a:off x="6732588" y="4073525"/>
            <a:ext cx="777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5" name="Line 24">
            <a:extLst>
              <a:ext uri="{FF2B5EF4-FFF2-40B4-BE49-F238E27FC236}">
                <a16:creationId xmlns:a16="http://schemas.microsoft.com/office/drawing/2014/main" id="{7E0DF13E-502B-19EC-9DAB-DC29863EA71C}"/>
              </a:ext>
            </a:extLst>
          </p:cNvPr>
          <p:cNvSpPr>
            <a:spLocks noChangeShapeType="1"/>
          </p:cNvSpPr>
          <p:nvPr/>
        </p:nvSpPr>
        <p:spPr bwMode="auto">
          <a:xfrm flipH="1" flipV="1">
            <a:off x="7786688" y="981075"/>
            <a:ext cx="0" cy="252413"/>
          </a:xfrm>
          <a:prstGeom prst="line">
            <a:avLst/>
          </a:prstGeom>
          <a:noFill/>
          <a:ln w="190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6" name="Text Box 25">
            <a:extLst>
              <a:ext uri="{FF2B5EF4-FFF2-40B4-BE49-F238E27FC236}">
                <a16:creationId xmlns:a16="http://schemas.microsoft.com/office/drawing/2014/main" id="{161C66A1-9252-85B1-E694-C6EF4B0ACC22}"/>
              </a:ext>
            </a:extLst>
          </p:cNvPr>
          <p:cNvSpPr txBox="1">
            <a:spLocks noChangeArrowheads="1"/>
          </p:cNvSpPr>
          <p:nvPr/>
        </p:nvSpPr>
        <p:spPr bwMode="auto">
          <a:xfrm>
            <a:off x="7199982" y="1793875"/>
            <a:ext cx="947738" cy="482600"/>
          </a:xfrm>
          <a:prstGeom prst="rect">
            <a:avLst/>
          </a:prstGeom>
          <a:solidFill>
            <a:srgbClr val="FFFFFF"/>
          </a:solidFill>
          <a:ln w="19050">
            <a:solidFill>
              <a:srgbClr val="00CCFF"/>
            </a:solidFill>
            <a:miter lim="800000"/>
            <a:headEnd/>
            <a:tailEnd/>
          </a:ln>
        </p:spPr>
        <p:txBody>
          <a:bodyPr lIns="17999" tIns="35997"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200" b="1" dirty="0">
                <a:solidFill>
                  <a:srgbClr val="3366FF"/>
                </a:solidFill>
                <a:latin typeface="+mn-ea"/>
                <a:ea typeface="+mn-ea"/>
              </a:rPr>
              <a:t>水道事業者の所管範囲</a:t>
            </a:r>
            <a:endParaRPr lang="ja-JP" altLang="en-US" sz="2400" dirty="0">
              <a:latin typeface="+mn-ea"/>
              <a:ea typeface="+mn-ea"/>
            </a:endParaRPr>
          </a:p>
        </p:txBody>
      </p:sp>
      <p:sp>
        <p:nvSpPr>
          <p:cNvPr id="92187" name="Line 26">
            <a:extLst>
              <a:ext uri="{FF2B5EF4-FFF2-40B4-BE49-F238E27FC236}">
                <a16:creationId xmlns:a16="http://schemas.microsoft.com/office/drawing/2014/main" id="{3FAFE4B8-602E-8276-8F38-89E73D3B451A}"/>
              </a:ext>
            </a:extLst>
          </p:cNvPr>
          <p:cNvSpPr>
            <a:spLocks noChangeShapeType="1"/>
          </p:cNvSpPr>
          <p:nvPr/>
        </p:nvSpPr>
        <p:spPr bwMode="auto">
          <a:xfrm flipH="1">
            <a:off x="6950075" y="2062163"/>
            <a:ext cx="250825" cy="0"/>
          </a:xfrm>
          <a:prstGeom prst="line">
            <a:avLst/>
          </a:prstGeom>
          <a:noFill/>
          <a:ln w="1905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8" name="Text Box 27">
            <a:extLst>
              <a:ext uri="{FF2B5EF4-FFF2-40B4-BE49-F238E27FC236}">
                <a16:creationId xmlns:a16="http://schemas.microsoft.com/office/drawing/2014/main" id="{2D1EE279-49BD-281C-0D39-BD500404A543}"/>
              </a:ext>
            </a:extLst>
          </p:cNvPr>
          <p:cNvSpPr txBox="1">
            <a:spLocks noChangeArrowheads="1"/>
          </p:cNvSpPr>
          <p:nvPr/>
        </p:nvSpPr>
        <p:spPr bwMode="auto">
          <a:xfrm>
            <a:off x="5747278" y="6192839"/>
            <a:ext cx="2504019" cy="428624"/>
          </a:xfrm>
          <a:prstGeom prst="rect">
            <a:avLst/>
          </a:prstGeom>
          <a:solidFill>
            <a:srgbClr val="FFFFFF"/>
          </a:solidFill>
          <a:ln w="19050">
            <a:solidFill>
              <a:srgbClr val="008000"/>
            </a:solidFill>
            <a:miter lim="800000"/>
            <a:headEnd/>
            <a:tailEnd/>
          </a:ln>
        </p:spPr>
        <p:txBody>
          <a:bodyPr lIns="17999" tIns="35997" rIns="17999" bIns="3600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spcBef>
                <a:spcPct val="0"/>
              </a:spcBef>
              <a:buFontTx/>
              <a:buNone/>
            </a:pPr>
            <a:r>
              <a:rPr lang="ja-JP" altLang="en-US" sz="1200" b="1" dirty="0">
                <a:solidFill>
                  <a:srgbClr val="008000"/>
                </a:solidFill>
                <a:latin typeface="+mn-ea"/>
                <a:ea typeface="+mn-ea"/>
              </a:rPr>
              <a:t>都道府県知事（市又は特別区の場合は、市長又は区長）の所管範囲</a:t>
            </a:r>
            <a:endParaRPr lang="ja-JP" altLang="en-US" sz="2400" dirty="0">
              <a:solidFill>
                <a:srgbClr val="008000"/>
              </a:solidFill>
              <a:latin typeface="+mn-ea"/>
              <a:ea typeface="+mn-ea"/>
            </a:endParaRPr>
          </a:p>
        </p:txBody>
      </p:sp>
      <p:sp>
        <p:nvSpPr>
          <p:cNvPr id="92189" name="Line 28">
            <a:extLst>
              <a:ext uri="{FF2B5EF4-FFF2-40B4-BE49-F238E27FC236}">
                <a16:creationId xmlns:a16="http://schemas.microsoft.com/office/drawing/2014/main" id="{18460202-2D31-6C1A-DBA5-4B44C08D979B}"/>
              </a:ext>
            </a:extLst>
          </p:cNvPr>
          <p:cNvSpPr>
            <a:spLocks noChangeShapeType="1"/>
          </p:cNvSpPr>
          <p:nvPr/>
        </p:nvSpPr>
        <p:spPr bwMode="auto">
          <a:xfrm flipV="1">
            <a:off x="6927849" y="6069013"/>
            <a:ext cx="0" cy="1285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90" name="Text Box 29">
            <a:extLst>
              <a:ext uri="{FF2B5EF4-FFF2-40B4-BE49-F238E27FC236}">
                <a16:creationId xmlns:a16="http://schemas.microsoft.com/office/drawing/2014/main" id="{745C4359-5B8D-068D-CD51-E5D9AF0A62CE}"/>
              </a:ext>
            </a:extLst>
          </p:cNvPr>
          <p:cNvSpPr txBox="1">
            <a:spLocks noChangeArrowheads="1"/>
          </p:cNvSpPr>
          <p:nvPr/>
        </p:nvSpPr>
        <p:spPr bwMode="auto">
          <a:xfrm>
            <a:off x="542925" y="6208713"/>
            <a:ext cx="22161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91432" tIns="45717" rIns="91432" bIns="45717"/>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1000" dirty="0">
                <a:latin typeface="+mn-ea"/>
                <a:ea typeface="+mn-ea"/>
              </a:rPr>
              <a:t>注</a:t>
            </a:r>
            <a:r>
              <a:rPr lang="en-US" altLang="ja-JP" sz="1000" dirty="0">
                <a:latin typeface="+mn-ea"/>
                <a:ea typeface="+mn-ea"/>
              </a:rPr>
              <a:t>-1) </a:t>
            </a:r>
            <a:r>
              <a:rPr lang="ja-JP" altLang="en-US" sz="1000" dirty="0">
                <a:latin typeface="+mn-ea"/>
                <a:ea typeface="+mn-ea"/>
              </a:rPr>
              <a:t>水道法逐条解説による。</a:t>
            </a:r>
          </a:p>
          <a:p>
            <a:pPr algn="just" eaLnBrk="1" hangingPunct="1">
              <a:lnSpc>
                <a:spcPct val="100000"/>
              </a:lnSpc>
              <a:spcBef>
                <a:spcPct val="0"/>
              </a:spcBef>
              <a:buFontTx/>
              <a:buNone/>
            </a:pPr>
            <a:r>
              <a:rPr lang="en-US" altLang="ja-JP" sz="1000" dirty="0">
                <a:latin typeface="+mn-ea"/>
                <a:ea typeface="+mn-ea"/>
              </a:rPr>
              <a:t>※</a:t>
            </a:r>
            <a:r>
              <a:rPr lang="ja-JP" altLang="en-US" sz="1000" dirty="0">
                <a:latin typeface="+mn-ea"/>
                <a:ea typeface="+mn-ea"/>
              </a:rPr>
              <a:t>　図中の法とは、水道法をいう</a:t>
            </a:r>
            <a:endParaRPr lang="ja-JP" altLang="en-US" sz="2400" dirty="0">
              <a:latin typeface="+mn-ea"/>
              <a:ea typeface="+mn-ea"/>
            </a:endParaRPr>
          </a:p>
        </p:txBody>
      </p:sp>
      <p:sp>
        <p:nvSpPr>
          <p:cNvPr id="92191" name="Text Box 31">
            <a:extLst>
              <a:ext uri="{FF2B5EF4-FFF2-40B4-BE49-F238E27FC236}">
                <a16:creationId xmlns:a16="http://schemas.microsoft.com/office/drawing/2014/main" id="{59B7F9F7-D27C-BA82-873A-29B7500C28FB}"/>
              </a:ext>
            </a:extLst>
          </p:cNvPr>
          <p:cNvSpPr txBox="1">
            <a:spLocks noChangeArrowheads="1"/>
          </p:cNvSpPr>
          <p:nvPr/>
        </p:nvSpPr>
        <p:spPr bwMode="auto">
          <a:xfrm>
            <a:off x="6997700" y="3373438"/>
            <a:ext cx="1635125" cy="660400"/>
          </a:xfrm>
          <a:prstGeom prst="rect">
            <a:avLst/>
          </a:prstGeom>
          <a:solidFill>
            <a:srgbClr val="FFFFCC"/>
          </a:solidFill>
          <a:ln w="6350">
            <a:solidFill>
              <a:srgbClr val="000000"/>
            </a:solidFill>
            <a:miter lim="800000"/>
            <a:headEnd/>
            <a:tailEnd/>
          </a:ln>
        </p:spPr>
        <p:txBody>
          <a:bodyPr lIns="17999" tIns="17999" rIns="17999" bIns="17999"/>
          <a:lstStyle>
            <a:lvl1pPr marL="95250" indent="-95250">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専 用 水 道</a:t>
            </a:r>
            <a:endParaRPr lang="ja-JP" altLang="en-US" sz="1000" dirty="0">
              <a:latin typeface="+mn-ea"/>
              <a:ea typeface="+mn-ea"/>
            </a:endParaRPr>
          </a:p>
          <a:p>
            <a:pPr algn="just" eaLnBrk="1" hangingPunct="1">
              <a:lnSpc>
                <a:spcPct val="100000"/>
              </a:lnSpc>
              <a:spcBef>
                <a:spcPct val="0"/>
              </a:spcBef>
              <a:buFontTx/>
              <a:buNone/>
            </a:pPr>
            <a:r>
              <a:rPr lang="ja-JP" altLang="en-US" sz="800" dirty="0">
                <a:latin typeface="+mn-ea"/>
                <a:ea typeface="+mn-ea"/>
              </a:rPr>
              <a:t>地中又は地表の施設が次の場合</a:t>
            </a:r>
            <a:endParaRPr lang="en-US" altLang="ja-JP" sz="800" dirty="0">
              <a:latin typeface="+mn-ea"/>
              <a:ea typeface="+mn-ea"/>
            </a:endParaRPr>
          </a:p>
          <a:p>
            <a:pPr algn="just" eaLnBrk="1" hangingPunct="1">
              <a:lnSpc>
                <a:spcPct val="100000"/>
              </a:lnSpc>
              <a:spcBef>
                <a:spcPct val="0"/>
              </a:spcBef>
              <a:buFontTx/>
              <a:buNone/>
            </a:pPr>
            <a:r>
              <a:rPr lang="ja-JP" altLang="en-US" sz="800" dirty="0">
                <a:latin typeface="+mn-ea"/>
                <a:ea typeface="+mn-ea"/>
              </a:rPr>
              <a:t>①</a:t>
            </a:r>
            <a:r>
              <a:rPr lang="en-US" altLang="ja-JP" sz="800" dirty="0">
                <a:latin typeface="+mn-ea"/>
                <a:ea typeface="+mn-ea"/>
              </a:rPr>
              <a:t>φ25㎜</a:t>
            </a:r>
            <a:r>
              <a:rPr lang="ja-JP" altLang="en-US" sz="800" dirty="0">
                <a:latin typeface="+mn-ea"/>
                <a:ea typeface="+mn-ea"/>
              </a:rPr>
              <a:t>以上の導管延長</a:t>
            </a:r>
            <a:r>
              <a:rPr lang="en-US" altLang="ja-JP" sz="800" dirty="0">
                <a:latin typeface="+mn-ea"/>
                <a:ea typeface="+mn-ea"/>
              </a:rPr>
              <a:t>1500</a:t>
            </a:r>
            <a:r>
              <a:rPr lang="ja-JP" altLang="en-US" sz="800" dirty="0">
                <a:latin typeface="+mn-ea"/>
                <a:ea typeface="+mn-ea"/>
              </a:rPr>
              <a:t>ｍ超</a:t>
            </a:r>
          </a:p>
          <a:p>
            <a:pPr algn="just" eaLnBrk="1" hangingPunct="1">
              <a:lnSpc>
                <a:spcPct val="100000"/>
              </a:lnSpc>
              <a:spcBef>
                <a:spcPct val="0"/>
              </a:spcBef>
              <a:buFontTx/>
              <a:buNone/>
            </a:pPr>
            <a:r>
              <a:rPr lang="ja-JP" altLang="en-US" sz="800" dirty="0">
                <a:latin typeface="+mn-ea"/>
                <a:ea typeface="+mn-ea"/>
              </a:rPr>
              <a:t>②有効容量</a:t>
            </a:r>
            <a:r>
              <a:rPr lang="en-US" altLang="ja-JP" sz="800" dirty="0">
                <a:latin typeface="+mn-ea"/>
                <a:ea typeface="+mn-ea"/>
              </a:rPr>
              <a:t>100</a:t>
            </a:r>
            <a:r>
              <a:rPr lang="ja-JP" altLang="en-US" sz="800" dirty="0">
                <a:latin typeface="+mn-ea"/>
                <a:ea typeface="+mn-ea"/>
              </a:rPr>
              <a:t>ｍ</a:t>
            </a:r>
            <a:r>
              <a:rPr lang="ja-JP" altLang="en-US" sz="800" baseline="30000" dirty="0">
                <a:latin typeface="+mn-ea"/>
                <a:ea typeface="+mn-ea"/>
              </a:rPr>
              <a:t>３</a:t>
            </a:r>
            <a:r>
              <a:rPr lang="ja-JP" altLang="en-US" sz="800" dirty="0">
                <a:latin typeface="+mn-ea"/>
                <a:ea typeface="+mn-ea"/>
              </a:rPr>
              <a:t>超</a:t>
            </a:r>
          </a:p>
          <a:p>
            <a:pPr algn="just" eaLnBrk="1" hangingPunct="1">
              <a:lnSpc>
                <a:spcPct val="100000"/>
              </a:lnSpc>
              <a:spcBef>
                <a:spcPct val="0"/>
              </a:spcBef>
              <a:buFontTx/>
              <a:buNone/>
            </a:pPr>
            <a:r>
              <a:rPr lang="ja-JP" altLang="en-US" sz="800" dirty="0">
                <a:latin typeface="+mn-ea"/>
                <a:ea typeface="+mn-ea"/>
              </a:rPr>
              <a:t>（法施行令１条）</a:t>
            </a:r>
          </a:p>
        </p:txBody>
      </p:sp>
      <p:sp>
        <p:nvSpPr>
          <p:cNvPr id="92192" name="Text Box 32">
            <a:extLst>
              <a:ext uri="{FF2B5EF4-FFF2-40B4-BE49-F238E27FC236}">
                <a16:creationId xmlns:a16="http://schemas.microsoft.com/office/drawing/2014/main" id="{3DE46050-58C2-3B61-3C85-18B2A87B0482}"/>
              </a:ext>
            </a:extLst>
          </p:cNvPr>
          <p:cNvSpPr txBox="1">
            <a:spLocks noChangeArrowheads="1"/>
          </p:cNvSpPr>
          <p:nvPr/>
        </p:nvSpPr>
        <p:spPr bwMode="auto">
          <a:xfrm>
            <a:off x="1763713" y="3500438"/>
            <a:ext cx="3095625" cy="1608137"/>
          </a:xfrm>
          <a:prstGeom prst="rect">
            <a:avLst/>
          </a:prstGeom>
          <a:solidFill>
            <a:srgbClr val="CCFFCC"/>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専 用 水 道</a:t>
            </a:r>
            <a:endParaRPr lang="en-US" altLang="ja-JP" sz="1100" b="1" dirty="0">
              <a:latin typeface="+mn-ea"/>
              <a:ea typeface="+mn-ea"/>
            </a:endParaRPr>
          </a:p>
          <a:p>
            <a:pPr algn="ctr" eaLnBrk="1" hangingPunct="1">
              <a:lnSpc>
                <a:spcPct val="100000"/>
              </a:lnSpc>
              <a:spcBef>
                <a:spcPct val="0"/>
              </a:spcBef>
              <a:buFontTx/>
              <a:buNone/>
            </a:pPr>
            <a:r>
              <a:rPr lang="ja-JP" altLang="en-US" sz="1000" dirty="0">
                <a:latin typeface="+mn-ea"/>
                <a:ea typeface="+mn-ea"/>
              </a:rPr>
              <a:t>（水道事業からの供給水以外を水源とする）</a:t>
            </a:r>
          </a:p>
          <a:p>
            <a:pPr algn="just" eaLnBrk="1" hangingPunct="1">
              <a:lnSpc>
                <a:spcPct val="100000"/>
              </a:lnSpc>
              <a:spcBef>
                <a:spcPct val="0"/>
              </a:spcBef>
              <a:buFontTx/>
              <a:buNone/>
            </a:pPr>
            <a:r>
              <a:rPr lang="ja-JP" altLang="en-US" sz="1000" dirty="0">
                <a:latin typeface="+mn-ea"/>
                <a:ea typeface="+mn-ea"/>
              </a:rPr>
              <a:t>　寄宿舎、社宅、診療所等における自家用の水道その他水道事業の用に供する水道以外の水道で、次のいずれかに該当するもの　</a:t>
            </a:r>
          </a:p>
          <a:p>
            <a:pPr algn="just" eaLnBrk="1" hangingPunct="1">
              <a:lnSpc>
                <a:spcPct val="100000"/>
              </a:lnSpc>
              <a:spcBef>
                <a:spcPct val="0"/>
              </a:spcBef>
              <a:buFontTx/>
              <a:buNone/>
            </a:pPr>
            <a:r>
              <a:rPr lang="ja-JP" altLang="en-US" sz="1000" dirty="0">
                <a:latin typeface="+mn-ea"/>
                <a:ea typeface="+mn-ea"/>
              </a:rPr>
              <a:t>○</a:t>
            </a:r>
            <a:r>
              <a:rPr lang="en-US" altLang="ja-JP" sz="1000" dirty="0">
                <a:latin typeface="+mn-ea"/>
                <a:ea typeface="+mn-ea"/>
              </a:rPr>
              <a:t>101</a:t>
            </a:r>
            <a:r>
              <a:rPr lang="ja-JP" altLang="en-US" sz="1000" dirty="0">
                <a:latin typeface="+mn-ea"/>
                <a:ea typeface="+mn-ea"/>
              </a:rPr>
              <a:t>人以上の居住に必要な水を供給する水道</a:t>
            </a:r>
          </a:p>
          <a:p>
            <a:pPr algn="just" eaLnBrk="1" hangingPunct="1">
              <a:lnSpc>
                <a:spcPct val="100000"/>
              </a:lnSpc>
              <a:spcBef>
                <a:spcPct val="0"/>
              </a:spcBef>
              <a:buFontTx/>
              <a:buNone/>
            </a:pPr>
            <a:r>
              <a:rPr lang="ja-JP" altLang="en-US" sz="1000" dirty="0">
                <a:latin typeface="+mn-ea"/>
                <a:ea typeface="+mn-ea"/>
              </a:rPr>
              <a:t>（法３条６項）　</a:t>
            </a:r>
          </a:p>
          <a:p>
            <a:pPr algn="just" eaLnBrk="1" hangingPunct="1">
              <a:lnSpc>
                <a:spcPct val="100000"/>
              </a:lnSpc>
              <a:spcBef>
                <a:spcPct val="0"/>
              </a:spcBef>
              <a:buFontTx/>
              <a:buNone/>
            </a:pPr>
            <a:r>
              <a:rPr lang="ja-JP" altLang="en-US" sz="1000" dirty="0">
                <a:latin typeface="+mn-ea"/>
                <a:ea typeface="+mn-ea"/>
              </a:rPr>
              <a:t>○生活の用に供する水量が、</a:t>
            </a:r>
            <a:r>
              <a:rPr lang="en-US" altLang="ja-JP" sz="1000" dirty="0">
                <a:latin typeface="+mn-ea"/>
                <a:ea typeface="+mn-ea"/>
              </a:rPr>
              <a:t>1</a:t>
            </a:r>
            <a:r>
              <a:rPr lang="ja-JP" altLang="en-US" sz="1000" dirty="0">
                <a:latin typeface="+mn-ea"/>
                <a:ea typeface="+mn-ea"/>
              </a:rPr>
              <a:t>日最大</a:t>
            </a:r>
            <a:r>
              <a:rPr lang="en-US" altLang="ja-JP" sz="1000" dirty="0">
                <a:latin typeface="+mn-ea"/>
                <a:ea typeface="+mn-ea"/>
              </a:rPr>
              <a:t>20</a:t>
            </a:r>
            <a:r>
              <a:rPr lang="ja-JP" altLang="en-US" sz="1000" dirty="0">
                <a:latin typeface="+mn-ea"/>
                <a:ea typeface="+mn-ea"/>
              </a:rPr>
              <a:t>ｍ</a:t>
            </a:r>
            <a:r>
              <a:rPr lang="ja-JP" altLang="en-US" sz="1000" baseline="30000" dirty="0">
                <a:latin typeface="+mn-ea"/>
                <a:ea typeface="+mn-ea"/>
              </a:rPr>
              <a:t>３</a:t>
            </a:r>
            <a:r>
              <a:rPr lang="ja-JP" altLang="en-US" sz="1000" dirty="0">
                <a:latin typeface="+mn-ea"/>
                <a:ea typeface="+mn-ea"/>
              </a:rPr>
              <a:t>を超える　</a:t>
            </a:r>
            <a:endParaRPr lang="en-US" altLang="ja-JP" sz="1000" dirty="0">
              <a:latin typeface="+mn-ea"/>
              <a:ea typeface="+mn-ea"/>
            </a:endParaRPr>
          </a:p>
          <a:p>
            <a:pPr algn="just" eaLnBrk="1" hangingPunct="1">
              <a:lnSpc>
                <a:spcPct val="100000"/>
              </a:lnSpc>
              <a:spcBef>
                <a:spcPct val="0"/>
              </a:spcBef>
              <a:buFontTx/>
              <a:buNone/>
            </a:pPr>
            <a:r>
              <a:rPr lang="ja-JP" altLang="en-US" sz="1000" dirty="0">
                <a:latin typeface="+mn-ea"/>
                <a:ea typeface="+mn-ea"/>
              </a:rPr>
              <a:t>　水道（法施行令１条２項）</a:t>
            </a:r>
          </a:p>
          <a:p>
            <a:pPr algn="just" eaLnBrk="1" hangingPunct="1">
              <a:lnSpc>
                <a:spcPct val="100000"/>
              </a:lnSpc>
              <a:spcBef>
                <a:spcPct val="0"/>
              </a:spcBef>
              <a:buFontTx/>
              <a:buNone/>
            </a:pPr>
            <a:endParaRPr lang="ja-JP" altLang="en-US" sz="1000" dirty="0">
              <a:latin typeface="+mn-ea"/>
              <a:ea typeface="+mn-ea"/>
            </a:endParaRPr>
          </a:p>
          <a:p>
            <a:pPr algn="just" eaLnBrk="1" hangingPunct="1">
              <a:lnSpc>
                <a:spcPct val="100000"/>
              </a:lnSpc>
              <a:spcBef>
                <a:spcPct val="0"/>
              </a:spcBef>
              <a:buFontTx/>
              <a:buNone/>
            </a:pPr>
            <a:endParaRPr lang="en-US" altLang="ja-JP" sz="1000" dirty="0">
              <a:latin typeface="+mn-ea"/>
              <a:ea typeface="+mn-ea"/>
            </a:endParaRPr>
          </a:p>
        </p:txBody>
      </p:sp>
      <p:sp>
        <p:nvSpPr>
          <p:cNvPr id="92193" name="Text Box 33">
            <a:extLst>
              <a:ext uri="{FF2B5EF4-FFF2-40B4-BE49-F238E27FC236}">
                <a16:creationId xmlns:a16="http://schemas.microsoft.com/office/drawing/2014/main" id="{1CD4D580-18D4-0229-689E-2E06887FCAFD}"/>
              </a:ext>
            </a:extLst>
          </p:cNvPr>
          <p:cNvSpPr txBox="1">
            <a:spLocks noChangeArrowheads="1"/>
          </p:cNvSpPr>
          <p:nvPr/>
        </p:nvSpPr>
        <p:spPr bwMode="auto">
          <a:xfrm>
            <a:off x="1798638" y="5387975"/>
            <a:ext cx="2619375" cy="520700"/>
          </a:xfrm>
          <a:prstGeom prst="rect">
            <a:avLst/>
          </a:prstGeom>
          <a:solidFill>
            <a:srgbClr val="F8F8F8">
              <a:alpha val="50195"/>
            </a:srgbClr>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000" b="1" dirty="0">
                <a:latin typeface="+mn-ea"/>
                <a:ea typeface="+mn-ea"/>
              </a:rPr>
              <a:t>水道法の適用を受けない水道</a:t>
            </a:r>
          </a:p>
          <a:p>
            <a:pPr algn="just" eaLnBrk="1" hangingPunct="1">
              <a:lnSpc>
                <a:spcPct val="100000"/>
              </a:lnSpc>
              <a:spcBef>
                <a:spcPct val="0"/>
              </a:spcBef>
              <a:buFontTx/>
              <a:buNone/>
            </a:pPr>
            <a:r>
              <a:rPr lang="ja-JP" altLang="en-US" sz="1000" b="1" dirty="0">
                <a:latin typeface="+mn-ea"/>
                <a:ea typeface="+mn-ea"/>
              </a:rPr>
              <a:t>給水人口が</a:t>
            </a:r>
            <a:r>
              <a:rPr lang="en-US" altLang="ja-JP" sz="1000" b="1" dirty="0">
                <a:latin typeface="+mn-ea"/>
                <a:ea typeface="+mn-ea"/>
              </a:rPr>
              <a:t>100</a:t>
            </a:r>
            <a:r>
              <a:rPr lang="ja-JP" altLang="en-US" sz="1000" b="1" dirty="0">
                <a:latin typeface="+mn-ea"/>
                <a:ea typeface="+mn-ea"/>
              </a:rPr>
              <a:t>人以下（法</a:t>
            </a:r>
            <a:r>
              <a:rPr lang="en-US" altLang="ja-JP" sz="1000" b="1" dirty="0">
                <a:latin typeface="+mn-ea"/>
                <a:ea typeface="+mn-ea"/>
              </a:rPr>
              <a:t>3</a:t>
            </a:r>
            <a:r>
              <a:rPr lang="ja-JP" altLang="en-US" sz="1000" b="1" dirty="0">
                <a:latin typeface="+mn-ea"/>
                <a:ea typeface="+mn-ea"/>
              </a:rPr>
              <a:t>条</a:t>
            </a:r>
            <a:r>
              <a:rPr lang="en-US" altLang="ja-JP" sz="1000" b="1" dirty="0">
                <a:latin typeface="+mn-ea"/>
                <a:ea typeface="+mn-ea"/>
              </a:rPr>
              <a:t>2</a:t>
            </a:r>
            <a:r>
              <a:rPr lang="ja-JP" altLang="en-US" sz="1000" b="1" dirty="0">
                <a:latin typeface="+mn-ea"/>
                <a:ea typeface="+mn-ea"/>
              </a:rPr>
              <a:t>項）</a:t>
            </a:r>
          </a:p>
          <a:p>
            <a:pPr algn="just" eaLnBrk="1" hangingPunct="1">
              <a:lnSpc>
                <a:spcPct val="100000"/>
              </a:lnSpc>
              <a:spcBef>
                <a:spcPct val="0"/>
              </a:spcBef>
              <a:buFontTx/>
              <a:buNone/>
            </a:pPr>
            <a:r>
              <a:rPr lang="ja-JP" altLang="en-US" sz="1000" b="1" dirty="0">
                <a:latin typeface="+mn-ea"/>
                <a:ea typeface="+mn-ea"/>
              </a:rPr>
              <a:t>水源を水道事業からの供給水以外とする水道</a:t>
            </a:r>
          </a:p>
          <a:p>
            <a:pPr algn="just" eaLnBrk="1" hangingPunct="1">
              <a:lnSpc>
                <a:spcPct val="100000"/>
              </a:lnSpc>
              <a:spcBef>
                <a:spcPct val="0"/>
              </a:spcBef>
              <a:buFontTx/>
              <a:buNone/>
            </a:pPr>
            <a:endParaRPr lang="en-US" altLang="ja-JP" sz="2400" dirty="0">
              <a:latin typeface="+mn-ea"/>
              <a:ea typeface="+mn-ea"/>
            </a:endParaRPr>
          </a:p>
        </p:txBody>
      </p:sp>
      <p:sp>
        <p:nvSpPr>
          <p:cNvPr id="92194" name="Text Box 34">
            <a:extLst>
              <a:ext uri="{FF2B5EF4-FFF2-40B4-BE49-F238E27FC236}">
                <a16:creationId xmlns:a16="http://schemas.microsoft.com/office/drawing/2014/main" id="{38F89E26-0498-DF66-18E8-84579301D3B1}"/>
              </a:ext>
            </a:extLst>
          </p:cNvPr>
          <p:cNvSpPr txBox="1">
            <a:spLocks noChangeArrowheads="1"/>
          </p:cNvSpPr>
          <p:nvPr/>
        </p:nvSpPr>
        <p:spPr bwMode="auto">
          <a:xfrm>
            <a:off x="1800225" y="1233488"/>
            <a:ext cx="1890713" cy="1009650"/>
          </a:xfrm>
          <a:prstGeom prst="rect">
            <a:avLst/>
          </a:prstGeom>
          <a:solidFill>
            <a:srgbClr val="CCFF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水 道 事 業</a:t>
            </a:r>
            <a:endParaRPr lang="ja-JP" altLang="en-US" sz="1000" dirty="0">
              <a:latin typeface="+mn-ea"/>
              <a:ea typeface="+mn-ea"/>
            </a:endParaRPr>
          </a:p>
          <a:p>
            <a:pPr algn="just" eaLnBrk="1" hangingPunct="1">
              <a:lnSpc>
                <a:spcPct val="100000"/>
              </a:lnSpc>
              <a:spcBef>
                <a:spcPct val="0"/>
              </a:spcBef>
              <a:buFontTx/>
              <a:buNone/>
            </a:pPr>
            <a:r>
              <a:rPr lang="ja-JP" altLang="en-US" sz="1000" dirty="0">
                <a:latin typeface="+mn-ea"/>
                <a:ea typeface="+mn-ea"/>
              </a:rPr>
              <a:t>　一般の需要に応じ、水道により水を供給する事業</a:t>
            </a:r>
            <a:r>
              <a:rPr lang="en-US" altLang="ja-JP" sz="1000" dirty="0">
                <a:latin typeface="+mn-ea"/>
                <a:ea typeface="+mn-ea"/>
              </a:rPr>
              <a:t>｡</a:t>
            </a:r>
            <a:r>
              <a:rPr lang="ja-JP" altLang="en-US" sz="1000" dirty="0">
                <a:latin typeface="+mn-ea"/>
                <a:ea typeface="+mn-ea"/>
              </a:rPr>
              <a:t>給水人口</a:t>
            </a:r>
            <a:r>
              <a:rPr lang="en-US" altLang="ja-JP" sz="1000" dirty="0">
                <a:latin typeface="+mn-ea"/>
                <a:ea typeface="+mn-ea"/>
              </a:rPr>
              <a:t>100</a:t>
            </a:r>
            <a:r>
              <a:rPr lang="ja-JP" altLang="en-US" sz="1000" dirty="0">
                <a:latin typeface="+mn-ea"/>
                <a:ea typeface="+mn-ea"/>
              </a:rPr>
              <a:t>人以下の水道は除く</a:t>
            </a:r>
            <a:r>
              <a:rPr lang="en-US" altLang="ja-JP" sz="1000" dirty="0">
                <a:latin typeface="+mn-ea"/>
                <a:ea typeface="+mn-ea"/>
              </a:rPr>
              <a:t>(</a:t>
            </a:r>
            <a:r>
              <a:rPr lang="ja-JP" altLang="en-US" sz="1000" dirty="0">
                <a:latin typeface="+mn-ea"/>
                <a:ea typeface="+mn-ea"/>
              </a:rPr>
              <a:t>給水人口とは</a:t>
            </a:r>
            <a:r>
              <a:rPr lang="en-US" altLang="ja-JP" sz="1000" dirty="0">
                <a:latin typeface="+mn-ea"/>
                <a:ea typeface="+mn-ea"/>
              </a:rPr>
              <a:t>,</a:t>
            </a:r>
            <a:r>
              <a:rPr lang="ja-JP" altLang="en-US" sz="1000" dirty="0">
                <a:latin typeface="+mn-ea"/>
                <a:ea typeface="+mn-ea"/>
              </a:rPr>
              <a:t>計画給水人口をいう</a:t>
            </a:r>
            <a:r>
              <a:rPr lang="ja-JP" altLang="en-US" sz="1000" baseline="30000" dirty="0">
                <a:latin typeface="+mn-ea"/>
                <a:ea typeface="+mn-ea"/>
              </a:rPr>
              <a:t>注</a:t>
            </a:r>
            <a:r>
              <a:rPr lang="en-US" altLang="ja-JP" sz="1000" baseline="30000" dirty="0">
                <a:latin typeface="+mn-ea"/>
                <a:ea typeface="+mn-ea"/>
              </a:rPr>
              <a:t>-</a:t>
            </a:r>
            <a:r>
              <a:rPr lang="ja-JP" altLang="en-US" sz="1000" baseline="30000" dirty="0">
                <a:latin typeface="+mn-ea"/>
                <a:ea typeface="+mn-ea"/>
              </a:rPr>
              <a:t>１</a:t>
            </a:r>
            <a:r>
              <a:rPr lang="en-US" altLang="ja-JP" sz="1000" dirty="0">
                <a:latin typeface="+mn-ea"/>
                <a:ea typeface="+mn-ea"/>
              </a:rPr>
              <a:t>) </a:t>
            </a:r>
          </a:p>
          <a:p>
            <a:pPr algn="ctr" eaLnBrk="1" hangingPunct="1">
              <a:lnSpc>
                <a:spcPct val="100000"/>
              </a:lnSpc>
              <a:spcBef>
                <a:spcPct val="0"/>
              </a:spcBef>
              <a:buFontTx/>
              <a:buNone/>
            </a:pPr>
            <a:r>
              <a:rPr lang="en-US" altLang="ja-JP" sz="1000" dirty="0">
                <a:latin typeface="+mn-ea"/>
                <a:ea typeface="+mn-ea"/>
              </a:rPr>
              <a:t>(</a:t>
            </a:r>
            <a:r>
              <a:rPr lang="ja-JP" altLang="en-US" sz="1000" dirty="0">
                <a:latin typeface="+mn-ea"/>
                <a:ea typeface="+mn-ea"/>
              </a:rPr>
              <a:t>法</a:t>
            </a:r>
            <a:r>
              <a:rPr lang="en-US" altLang="ja-JP" sz="1000" dirty="0">
                <a:latin typeface="+mn-ea"/>
                <a:ea typeface="+mn-ea"/>
              </a:rPr>
              <a:t>3</a:t>
            </a:r>
            <a:r>
              <a:rPr lang="ja-JP" altLang="en-US" sz="1000" dirty="0">
                <a:latin typeface="+mn-ea"/>
                <a:ea typeface="+mn-ea"/>
              </a:rPr>
              <a:t>条</a:t>
            </a:r>
            <a:r>
              <a:rPr lang="en-US" altLang="ja-JP" sz="1000" dirty="0">
                <a:latin typeface="+mn-ea"/>
                <a:ea typeface="+mn-ea"/>
              </a:rPr>
              <a:t>2</a:t>
            </a:r>
            <a:r>
              <a:rPr lang="ja-JP" altLang="en-US" sz="1000" dirty="0">
                <a:latin typeface="+mn-ea"/>
                <a:ea typeface="+mn-ea"/>
              </a:rPr>
              <a:t>項</a:t>
            </a:r>
            <a:r>
              <a:rPr lang="en-US" altLang="ja-JP" sz="900" dirty="0">
                <a:latin typeface="+mn-ea"/>
                <a:ea typeface="+mn-ea"/>
              </a:rPr>
              <a:t>)</a:t>
            </a:r>
          </a:p>
        </p:txBody>
      </p:sp>
      <p:sp>
        <p:nvSpPr>
          <p:cNvPr id="92195" name="Text Box 35">
            <a:extLst>
              <a:ext uri="{FF2B5EF4-FFF2-40B4-BE49-F238E27FC236}">
                <a16:creationId xmlns:a16="http://schemas.microsoft.com/office/drawing/2014/main" id="{23D92329-7E43-7CC9-4436-C8E6936DFD6E}"/>
              </a:ext>
            </a:extLst>
          </p:cNvPr>
          <p:cNvSpPr txBox="1">
            <a:spLocks noChangeArrowheads="1"/>
          </p:cNvSpPr>
          <p:nvPr/>
        </p:nvSpPr>
        <p:spPr bwMode="auto">
          <a:xfrm>
            <a:off x="7173913" y="1241425"/>
            <a:ext cx="1176337" cy="292100"/>
          </a:xfrm>
          <a:prstGeom prst="rect">
            <a:avLst/>
          </a:prstGeom>
          <a:solidFill>
            <a:srgbClr val="FFFFFF"/>
          </a:solidFill>
          <a:ln w="19050">
            <a:solidFill>
              <a:srgbClr val="3366FF"/>
            </a:solidFill>
            <a:miter lim="800000"/>
            <a:headEnd/>
            <a:tailEnd/>
          </a:ln>
        </p:spPr>
        <p:txBody>
          <a:bodyPr lIns="17999" tIns="35997"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200" b="1" dirty="0">
                <a:solidFill>
                  <a:schemeClr val="accent2"/>
                </a:solidFill>
                <a:latin typeface="+mn-ea"/>
                <a:ea typeface="+mn-ea"/>
              </a:rPr>
              <a:t>水道法規制範囲</a:t>
            </a:r>
            <a:endParaRPr lang="ja-JP" altLang="en-US" sz="2400" dirty="0">
              <a:latin typeface="+mn-ea"/>
              <a:ea typeface="+mn-ea"/>
            </a:endParaRPr>
          </a:p>
        </p:txBody>
      </p:sp>
      <p:sp>
        <p:nvSpPr>
          <p:cNvPr id="92196" name="Text Box 36">
            <a:extLst>
              <a:ext uri="{FF2B5EF4-FFF2-40B4-BE49-F238E27FC236}">
                <a16:creationId xmlns:a16="http://schemas.microsoft.com/office/drawing/2014/main" id="{4C18E66D-5760-A236-263F-829921E4E448}"/>
              </a:ext>
            </a:extLst>
          </p:cNvPr>
          <p:cNvSpPr txBox="1">
            <a:spLocks noChangeArrowheads="1"/>
          </p:cNvSpPr>
          <p:nvPr/>
        </p:nvSpPr>
        <p:spPr bwMode="auto">
          <a:xfrm>
            <a:off x="1790700" y="2455863"/>
            <a:ext cx="1885950" cy="728662"/>
          </a:xfrm>
          <a:prstGeom prst="rect">
            <a:avLst/>
          </a:prstGeom>
          <a:solidFill>
            <a:srgbClr val="FFCC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水道用水供給事業</a:t>
            </a:r>
            <a:endParaRPr lang="ja-JP" altLang="en-US" sz="1000" dirty="0">
              <a:latin typeface="+mn-ea"/>
              <a:ea typeface="+mn-ea"/>
            </a:endParaRPr>
          </a:p>
          <a:p>
            <a:pPr algn="just" eaLnBrk="1" hangingPunct="1">
              <a:lnSpc>
                <a:spcPct val="100000"/>
              </a:lnSpc>
              <a:spcBef>
                <a:spcPct val="0"/>
              </a:spcBef>
              <a:buFontTx/>
              <a:buNone/>
            </a:pPr>
            <a:r>
              <a:rPr lang="ja-JP" altLang="en-US" sz="1000" dirty="0">
                <a:latin typeface="+mn-ea"/>
                <a:ea typeface="+mn-ea"/>
              </a:rPr>
              <a:t>　水道により、水道事業者に対してその用水を供給する事業</a:t>
            </a:r>
          </a:p>
          <a:p>
            <a:pPr algn="ctr" eaLnBrk="1" hangingPunct="1">
              <a:lnSpc>
                <a:spcPct val="100000"/>
              </a:lnSpc>
              <a:spcBef>
                <a:spcPct val="0"/>
              </a:spcBef>
              <a:buFontTx/>
              <a:buNone/>
            </a:pPr>
            <a:r>
              <a:rPr lang="en-US" altLang="ja-JP" sz="1000" dirty="0">
                <a:latin typeface="+mn-ea"/>
                <a:ea typeface="+mn-ea"/>
              </a:rPr>
              <a:t>(</a:t>
            </a:r>
            <a:r>
              <a:rPr lang="ja-JP" altLang="en-US" sz="1000" dirty="0">
                <a:latin typeface="+mn-ea"/>
                <a:ea typeface="+mn-ea"/>
              </a:rPr>
              <a:t>法</a:t>
            </a:r>
            <a:r>
              <a:rPr lang="en-US" altLang="ja-JP" sz="1000" dirty="0">
                <a:latin typeface="+mn-ea"/>
                <a:ea typeface="+mn-ea"/>
              </a:rPr>
              <a:t>3</a:t>
            </a:r>
            <a:r>
              <a:rPr lang="ja-JP" altLang="en-US" sz="1000" dirty="0">
                <a:latin typeface="+mn-ea"/>
                <a:ea typeface="+mn-ea"/>
              </a:rPr>
              <a:t>条</a:t>
            </a:r>
            <a:r>
              <a:rPr lang="en-US" altLang="ja-JP" sz="1000" dirty="0">
                <a:latin typeface="+mn-ea"/>
                <a:ea typeface="+mn-ea"/>
              </a:rPr>
              <a:t>4</a:t>
            </a:r>
            <a:r>
              <a:rPr lang="ja-JP" altLang="en-US" sz="1000" dirty="0">
                <a:latin typeface="+mn-ea"/>
                <a:ea typeface="+mn-ea"/>
              </a:rPr>
              <a:t>項</a:t>
            </a:r>
            <a:r>
              <a:rPr lang="en-US" altLang="ja-JP" sz="1000" dirty="0">
                <a:latin typeface="+mn-ea"/>
                <a:ea typeface="+mn-ea"/>
              </a:rPr>
              <a:t>)</a:t>
            </a:r>
          </a:p>
        </p:txBody>
      </p:sp>
      <p:sp>
        <p:nvSpPr>
          <p:cNvPr id="92197" name="Text Box 37">
            <a:extLst>
              <a:ext uri="{FF2B5EF4-FFF2-40B4-BE49-F238E27FC236}">
                <a16:creationId xmlns:a16="http://schemas.microsoft.com/office/drawing/2014/main" id="{72D6D880-0D3C-1827-C179-3F854C31389C}"/>
              </a:ext>
            </a:extLst>
          </p:cNvPr>
          <p:cNvSpPr txBox="1">
            <a:spLocks noChangeArrowheads="1"/>
          </p:cNvSpPr>
          <p:nvPr/>
        </p:nvSpPr>
        <p:spPr bwMode="auto">
          <a:xfrm>
            <a:off x="6997700" y="4292600"/>
            <a:ext cx="1390650" cy="617538"/>
          </a:xfrm>
          <a:prstGeom prst="rect">
            <a:avLst/>
          </a:prstGeom>
          <a:solidFill>
            <a:srgbClr val="FFFFCC"/>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dirty="0">
                <a:latin typeface="+mn-ea"/>
                <a:ea typeface="+mn-ea"/>
              </a:rPr>
              <a:t>簡易専用水道</a:t>
            </a:r>
            <a:endParaRPr lang="ja-JP" altLang="en-US" sz="1000" dirty="0">
              <a:latin typeface="+mn-ea"/>
              <a:ea typeface="+mn-ea"/>
            </a:endParaRPr>
          </a:p>
          <a:p>
            <a:pPr algn="just" eaLnBrk="1" hangingPunct="1">
              <a:lnSpc>
                <a:spcPct val="100000"/>
              </a:lnSpc>
              <a:spcBef>
                <a:spcPct val="0"/>
              </a:spcBef>
              <a:buFontTx/>
              <a:buNone/>
            </a:pPr>
            <a:r>
              <a:rPr lang="ja-JP" altLang="en-US" sz="1000" dirty="0">
                <a:latin typeface="+mn-ea"/>
                <a:ea typeface="+mn-ea"/>
              </a:rPr>
              <a:t>　有効容量</a:t>
            </a:r>
            <a:r>
              <a:rPr lang="en-US" altLang="ja-JP" sz="1000" dirty="0">
                <a:latin typeface="+mn-ea"/>
                <a:ea typeface="+mn-ea"/>
              </a:rPr>
              <a:t>10</a:t>
            </a:r>
            <a:r>
              <a:rPr lang="ja-JP" altLang="en-US" sz="1000" dirty="0">
                <a:latin typeface="+mn-ea"/>
                <a:ea typeface="+mn-ea"/>
              </a:rPr>
              <a:t>ｍ</a:t>
            </a:r>
            <a:r>
              <a:rPr lang="en-US" altLang="ja-JP" sz="1000" baseline="30000" dirty="0">
                <a:latin typeface="+mn-ea"/>
                <a:ea typeface="+mn-ea"/>
              </a:rPr>
              <a:t>3</a:t>
            </a:r>
            <a:r>
              <a:rPr lang="ja-JP" altLang="en-US" sz="1000" dirty="0">
                <a:latin typeface="+mn-ea"/>
                <a:ea typeface="+mn-ea"/>
              </a:rPr>
              <a:t>超</a:t>
            </a:r>
          </a:p>
          <a:p>
            <a:pPr algn="ctr" eaLnBrk="1" hangingPunct="1">
              <a:lnSpc>
                <a:spcPct val="100000"/>
              </a:lnSpc>
              <a:spcBef>
                <a:spcPct val="0"/>
              </a:spcBef>
              <a:buFontTx/>
              <a:buNone/>
            </a:pPr>
            <a:r>
              <a:rPr lang="en-US" altLang="ja-JP" sz="1000" dirty="0">
                <a:latin typeface="+mn-ea"/>
                <a:ea typeface="+mn-ea"/>
              </a:rPr>
              <a:t>(</a:t>
            </a:r>
            <a:r>
              <a:rPr lang="ja-JP" altLang="en-US" sz="1000" dirty="0">
                <a:latin typeface="+mn-ea"/>
                <a:ea typeface="+mn-ea"/>
              </a:rPr>
              <a:t>法施行令</a:t>
            </a:r>
            <a:r>
              <a:rPr lang="en-US" altLang="ja-JP" sz="1000" dirty="0">
                <a:latin typeface="+mn-ea"/>
                <a:ea typeface="+mn-ea"/>
              </a:rPr>
              <a:t>2</a:t>
            </a:r>
            <a:r>
              <a:rPr lang="ja-JP" altLang="en-US" sz="1000" dirty="0">
                <a:latin typeface="+mn-ea"/>
                <a:ea typeface="+mn-ea"/>
              </a:rPr>
              <a:t>条</a:t>
            </a:r>
            <a:r>
              <a:rPr lang="en-US" altLang="ja-JP" sz="1000" dirty="0">
                <a:latin typeface="+mn-ea"/>
                <a:ea typeface="+mn-ea"/>
              </a:rPr>
              <a:t>)</a:t>
            </a:r>
            <a:endParaRPr lang="en-US" altLang="ja-JP" sz="2400" dirty="0">
              <a:latin typeface="+mn-ea"/>
              <a:ea typeface="+mn-ea"/>
            </a:endParaRPr>
          </a:p>
        </p:txBody>
      </p:sp>
      <p:sp>
        <p:nvSpPr>
          <p:cNvPr id="92198" name="Text Box 38">
            <a:extLst>
              <a:ext uri="{FF2B5EF4-FFF2-40B4-BE49-F238E27FC236}">
                <a16:creationId xmlns:a16="http://schemas.microsoft.com/office/drawing/2014/main" id="{AB4B437E-3A68-E6CF-E472-ADD27A39773A}"/>
              </a:ext>
            </a:extLst>
          </p:cNvPr>
          <p:cNvSpPr txBox="1">
            <a:spLocks noChangeArrowheads="1"/>
          </p:cNvSpPr>
          <p:nvPr/>
        </p:nvSpPr>
        <p:spPr bwMode="auto">
          <a:xfrm>
            <a:off x="4716463" y="5391150"/>
            <a:ext cx="1462087" cy="587375"/>
          </a:xfrm>
          <a:prstGeom prst="rect">
            <a:avLst/>
          </a:prstGeom>
          <a:solidFill>
            <a:srgbClr val="FFFFFF"/>
          </a:solidFill>
          <a:ln w="6350">
            <a:solidFill>
              <a:srgbClr val="FF66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900" b="1" dirty="0">
                <a:solidFill>
                  <a:schemeClr val="accent2"/>
                </a:solidFill>
                <a:latin typeface="+mn-ea"/>
                <a:ea typeface="+mn-ea"/>
              </a:rPr>
              <a:t>都道府県知事（市又は特別区の場合は、市長又は特別区の区長）が条例を定め規制することは可能</a:t>
            </a:r>
            <a:endParaRPr lang="ja-JP" altLang="en-US" sz="2400" b="1" dirty="0">
              <a:solidFill>
                <a:schemeClr val="accent2"/>
              </a:solidFill>
              <a:latin typeface="+mn-ea"/>
              <a:ea typeface="+mn-ea"/>
            </a:endParaRPr>
          </a:p>
        </p:txBody>
      </p:sp>
      <p:sp>
        <p:nvSpPr>
          <p:cNvPr id="92199" name="Line 39">
            <a:extLst>
              <a:ext uri="{FF2B5EF4-FFF2-40B4-BE49-F238E27FC236}">
                <a16:creationId xmlns:a16="http://schemas.microsoft.com/office/drawing/2014/main" id="{5D14B01D-7493-EA00-E624-47ED36D8ED20}"/>
              </a:ext>
            </a:extLst>
          </p:cNvPr>
          <p:cNvSpPr>
            <a:spLocks noChangeShapeType="1"/>
          </p:cNvSpPr>
          <p:nvPr/>
        </p:nvSpPr>
        <p:spPr bwMode="auto">
          <a:xfrm flipV="1">
            <a:off x="1658938" y="3294063"/>
            <a:ext cx="5232400" cy="635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0" name="Line 40">
            <a:extLst>
              <a:ext uri="{FF2B5EF4-FFF2-40B4-BE49-F238E27FC236}">
                <a16:creationId xmlns:a16="http://schemas.microsoft.com/office/drawing/2014/main" id="{39AEF593-492B-B8B7-3529-107C82100CBE}"/>
              </a:ext>
            </a:extLst>
          </p:cNvPr>
          <p:cNvSpPr>
            <a:spLocks noChangeShapeType="1"/>
          </p:cNvSpPr>
          <p:nvPr/>
        </p:nvSpPr>
        <p:spPr bwMode="auto">
          <a:xfrm>
            <a:off x="1682750" y="3287713"/>
            <a:ext cx="0" cy="280035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1" name="Line 41">
            <a:extLst>
              <a:ext uri="{FF2B5EF4-FFF2-40B4-BE49-F238E27FC236}">
                <a16:creationId xmlns:a16="http://schemas.microsoft.com/office/drawing/2014/main" id="{27E87572-3556-4551-8B9D-0D3AC937C1E4}"/>
              </a:ext>
            </a:extLst>
          </p:cNvPr>
          <p:cNvSpPr>
            <a:spLocks noChangeShapeType="1"/>
          </p:cNvSpPr>
          <p:nvPr/>
        </p:nvSpPr>
        <p:spPr bwMode="auto">
          <a:xfrm>
            <a:off x="1658938" y="6069013"/>
            <a:ext cx="7104062" cy="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2" name="Line 42">
            <a:extLst>
              <a:ext uri="{FF2B5EF4-FFF2-40B4-BE49-F238E27FC236}">
                <a16:creationId xmlns:a16="http://schemas.microsoft.com/office/drawing/2014/main" id="{B8066507-DC10-8693-5A00-1C82A3B3E26E}"/>
              </a:ext>
            </a:extLst>
          </p:cNvPr>
          <p:cNvSpPr>
            <a:spLocks noChangeShapeType="1"/>
          </p:cNvSpPr>
          <p:nvPr/>
        </p:nvSpPr>
        <p:spPr bwMode="auto">
          <a:xfrm flipV="1">
            <a:off x="8766175" y="3294063"/>
            <a:ext cx="3175" cy="278765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3" name="Line 43">
            <a:extLst>
              <a:ext uri="{FF2B5EF4-FFF2-40B4-BE49-F238E27FC236}">
                <a16:creationId xmlns:a16="http://schemas.microsoft.com/office/drawing/2014/main" id="{84237B71-FDA7-CDAD-EA11-959E5224C81F}"/>
              </a:ext>
            </a:extLst>
          </p:cNvPr>
          <p:cNvSpPr>
            <a:spLocks noChangeShapeType="1"/>
          </p:cNvSpPr>
          <p:nvPr/>
        </p:nvSpPr>
        <p:spPr bwMode="auto">
          <a:xfrm>
            <a:off x="6889750" y="3290888"/>
            <a:ext cx="1898650" cy="9525"/>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4" name="Line 44">
            <a:extLst>
              <a:ext uri="{FF2B5EF4-FFF2-40B4-BE49-F238E27FC236}">
                <a16:creationId xmlns:a16="http://schemas.microsoft.com/office/drawing/2014/main" id="{051DBB91-E722-6A7E-9442-FE6F7AF57293}"/>
              </a:ext>
            </a:extLst>
          </p:cNvPr>
          <p:cNvSpPr>
            <a:spLocks noChangeShapeType="1"/>
          </p:cNvSpPr>
          <p:nvPr/>
        </p:nvSpPr>
        <p:spPr bwMode="auto">
          <a:xfrm flipV="1">
            <a:off x="4854575" y="3578225"/>
            <a:ext cx="2138363" cy="63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5" name="Rectangle 45">
            <a:extLst>
              <a:ext uri="{FF2B5EF4-FFF2-40B4-BE49-F238E27FC236}">
                <a16:creationId xmlns:a16="http://schemas.microsoft.com/office/drawing/2014/main" id="{33947C89-AB6C-036C-8B07-4F72350B0E81}"/>
              </a:ext>
            </a:extLst>
          </p:cNvPr>
          <p:cNvSpPr>
            <a:spLocks noChangeArrowheads="1"/>
          </p:cNvSpPr>
          <p:nvPr/>
        </p:nvSpPr>
        <p:spPr bwMode="auto">
          <a:xfrm>
            <a:off x="6902450" y="4151313"/>
            <a:ext cx="1649413" cy="1798637"/>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endParaRPr lang="ja-JP" altLang="en-US" sz="1200">
              <a:solidFill>
                <a:srgbClr val="FF0000"/>
              </a:solidFill>
              <a:latin typeface="+mn-ea"/>
              <a:ea typeface="+mn-ea"/>
            </a:endParaRPr>
          </a:p>
        </p:txBody>
      </p:sp>
      <p:sp>
        <p:nvSpPr>
          <p:cNvPr id="92206" name="Text Box 46">
            <a:extLst>
              <a:ext uri="{FF2B5EF4-FFF2-40B4-BE49-F238E27FC236}">
                <a16:creationId xmlns:a16="http://schemas.microsoft.com/office/drawing/2014/main" id="{C6673D78-9E2F-00F0-D932-90E34B50B70F}"/>
              </a:ext>
            </a:extLst>
          </p:cNvPr>
          <p:cNvSpPr txBox="1">
            <a:spLocks noChangeArrowheads="1"/>
          </p:cNvSpPr>
          <p:nvPr/>
        </p:nvSpPr>
        <p:spPr bwMode="auto">
          <a:xfrm>
            <a:off x="5076825" y="4354513"/>
            <a:ext cx="1511300" cy="76358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lvl1pPr defTabSz="835025">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defTabSz="835025">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defTabSz="835025">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defTabSz="835025">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defTabSz="835025">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300" b="1" dirty="0">
                <a:solidFill>
                  <a:srgbClr val="FF0000"/>
                </a:solidFill>
                <a:latin typeface="+mn-ea"/>
                <a:ea typeface="+mn-ea"/>
              </a:rPr>
              <a:t>貯 水 槽 水 道</a:t>
            </a:r>
          </a:p>
          <a:p>
            <a:pPr algn="ctr" eaLnBrk="1" hangingPunct="1">
              <a:lnSpc>
                <a:spcPct val="100000"/>
              </a:lnSpc>
              <a:spcBef>
                <a:spcPct val="0"/>
              </a:spcBef>
              <a:buFontTx/>
              <a:buNone/>
            </a:pPr>
            <a:r>
              <a:rPr lang="ja-JP" altLang="en-US" sz="1000" dirty="0">
                <a:solidFill>
                  <a:srgbClr val="FF0000"/>
                </a:solidFill>
                <a:latin typeface="+mn-ea"/>
                <a:ea typeface="+mn-ea"/>
              </a:rPr>
              <a:t>（法第</a:t>
            </a:r>
            <a:r>
              <a:rPr lang="en-US" altLang="ja-JP" sz="1000" dirty="0">
                <a:solidFill>
                  <a:srgbClr val="FF0000"/>
                </a:solidFill>
                <a:latin typeface="+mn-ea"/>
                <a:ea typeface="+mn-ea"/>
              </a:rPr>
              <a:t>14</a:t>
            </a:r>
            <a:r>
              <a:rPr lang="ja-JP" altLang="en-US" sz="1000" dirty="0">
                <a:solidFill>
                  <a:srgbClr val="FF0000"/>
                </a:solidFill>
                <a:latin typeface="+mn-ea"/>
                <a:ea typeface="+mn-ea"/>
              </a:rPr>
              <a:t>条</a:t>
            </a:r>
            <a:r>
              <a:rPr lang="en-US" altLang="ja-JP" sz="1000" dirty="0">
                <a:solidFill>
                  <a:srgbClr val="FF0000"/>
                </a:solidFill>
                <a:latin typeface="+mn-ea"/>
                <a:ea typeface="+mn-ea"/>
              </a:rPr>
              <a:t>2</a:t>
            </a:r>
            <a:r>
              <a:rPr lang="ja-JP" altLang="en-US" sz="1000" dirty="0">
                <a:solidFill>
                  <a:srgbClr val="FF0000"/>
                </a:solidFill>
                <a:latin typeface="+mn-ea"/>
                <a:ea typeface="+mn-ea"/>
              </a:rPr>
              <a:t>項</a:t>
            </a:r>
            <a:r>
              <a:rPr lang="en-US" altLang="ja-JP" sz="1000" dirty="0">
                <a:solidFill>
                  <a:srgbClr val="FF0000"/>
                </a:solidFill>
                <a:latin typeface="+mn-ea"/>
                <a:ea typeface="+mn-ea"/>
              </a:rPr>
              <a:t>5</a:t>
            </a:r>
            <a:r>
              <a:rPr lang="ja-JP" altLang="en-US" sz="1000" dirty="0">
                <a:solidFill>
                  <a:srgbClr val="FF0000"/>
                </a:solidFill>
                <a:latin typeface="+mn-ea"/>
                <a:ea typeface="+mn-ea"/>
              </a:rPr>
              <a:t>号）</a:t>
            </a:r>
          </a:p>
          <a:p>
            <a:pPr algn="ctr" eaLnBrk="1" hangingPunct="1">
              <a:lnSpc>
                <a:spcPct val="100000"/>
              </a:lnSpc>
              <a:spcBef>
                <a:spcPct val="0"/>
              </a:spcBef>
              <a:buFontTx/>
              <a:buNone/>
            </a:pPr>
            <a:r>
              <a:rPr lang="ja-JP" altLang="en-US" sz="1000" dirty="0">
                <a:solidFill>
                  <a:srgbClr val="FF0000"/>
                </a:solidFill>
                <a:latin typeface="+mn-ea"/>
                <a:ea typeface="+mn-ea"/>
              </a:rPr>
              <a:t>水道事業者の</a:t>
            </a:r>
            <a:endParaRPr lang="en-US" altLang="ja-JP" sz="1000" dirty="0">
              <a:solidFill>
                <a:srgbClr val="FF0000"/>
              </a:solidFill>
              <a:latin typeface="+mn-ea"/>
              <a:ea typeface="+mn-ea"/>
            </a:endParaRPr>
          </a:p>
          <a:p>
            <a:pPr algn="ctr" eaLnBrk="1" hangingPunct="1">
              <a:lnSpc>
                <a:spcPct val="100000"/>
              </a:lnSpc>
              <a:spcBef>
                <a:spcPct val="0"/>
              </a:spcBef>
              <a:buFontTx/>
              <a:buNone/>
            </a:pPr>
            <a:r>
              <a:rPr lang="ja-JP" altLang="en-US" sz="1000" dirty="0">
                <a:solidFill>
                  <a:srgbClr val="FF0000"/>
                </a:solidFill>
                <a:latin typeface="+mn-ea"/>
                <a:ea typeface="+mn-ea"/>
              </a:rPr>
              <a:t>関与の範囲</a:t>
            </a:r>
          </a:p>
        </p:txBody>
      </p:sp>
      <p:sp>
        <p:nvSpPr>
          <p:cNvPr id="92207" name="Line 47">
            <a:extLst>
              <a:ext uri="{FF2B5EF4-FFF2-40B4-BE49-F238E27FC236}">
                <a16:creationId xmlns:a16="http://schemas.microsoft.com/office/drawing/2014/main" id="{8211E72B-CB1C-244E-C351-46DC7AF47FE9}"/>
              </a:ext>
            </a:extLst>
          </p:cNvPr>
          <p:cNvSpPr>
            <a:spLocks noChangeShapeType="1"/>
          </p:cNvSpPr>
          <p:nvPr/>
        </p:nvSpPr>
        <p:spPr bwMode="auto">
          <a:xfrm>
            <a:off x="6588125" y="4810125"/>
            <a:ext cx="2952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8" name="Line 48">
            <a:extLst>
              <a:ext uri="{FF2B5EF4-FFF2-40B4-BE49-F238E27FC236}">
                <a16:creationId xmlns:a16="http://schemas.microsoft.com/office/drawing/2014/main" id="{8A1DE893-F929-30B9-9B91-37AE5EC07C29}"/>
              </a:ext>
            </a:extLst>
          </p:cNvPr>
          <p:cNvSpPr>
            <a:spLocks noChangeShapeType="1"/>
          </p:cNvSpPr>
          <p:nvPr/>
        </p:nvSpPr>
        <p:spPr bwMode="auto">
          <a:xfrm>
            <a:off x="6180138" y="5613400"/>
            <a:ext cx="819150" cy="3175"/>
          </a:xfrm>
          <a:prstGeom prst="line">
            <a:avLst/>
          </a:prstGeom>
          <a:noFill/>
          <a:ln w="9525">
            <a:solidFill>
              <a:srgbClr val="FF66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3" name="スライド番号プレースホルダー 1">
            <a:extLst>
              <a:ext uri="{FF2B5EF4-FFF2-40B4-BE49-F238E27FC236}">
                <a16:creationId xmlns:a16="http://schemas.microsoft.com/office/drawing/2014/main" id="{90EF7290-4665-ABC5-1C89-26E82534A550}"/>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26</a:t>
            </a:fld>
            <a:endParaRPr lang="ja-JP" altLang="en-US" sz="1600" dirty="0">
              <a:solidFill>
                <a:schemeClr val="tx1"/>
              </a:solidFill>
              <a:latin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50"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endParaRPr lang="en-US" altLang="ja-JP" sz="2000" b="1" dirty="0">
              <a:solidFill>
                <a:srgbClr val="FF0000"/>
              </a:solidFill>
              <a:latin typeface="+mn-ea"/>
            </a:endParaRPr>
          </a:p>
          <a:p>
            <a:pPr marL="342900" indent="-342900" eaLnBrk="1" fontAlgn="auto" hangingPunct="1">
              <a:spcBef>
                <a:spcPts val="0"/>
              </a:spcBef>
              <a:spcAft>
                <a:spcPts val="0"/>
              </a:spcAft>
              <a:buFont typeface="Arial" panose="020B0604020202020204" pitchFamily="34" charset="0"/>
              <a:buChar char="•"/>
              <a:defRPr/>
            </a:pPr>
            <a:r>
              <a:rPr lang="ja-JP" altLang="en-US" sz="2000" dirty="0" smtClean="0">
                <a:solidFill>
                  <a:schemeClr val="tx1"/>
                </a:solidFill>
                <a:latin typeface="+mn-ea"/>
              </a:rPr>
              <a:t>受</a:t>
            </a:r>
            <a:r>
              <a:rPr lang="ja-JP" altLang="en-US" sz="2000" dirty="0">
                <a:solidFill>
                  <a:schemeClr val="tx1"/>
                </a:solidFill>
                <a:latin typeface="+mn-ea"/>
              </a:rPr>
              <a:t>水槽の天井、底又は周壁の保守点検は、外部から容易で</a:t>
            </a:r>
            <a:r>
              <a:rPr lang="ja-JP" altLang="en-US" sz="2000" dirty="0" smtClean="0">
                <a:solidFill>
                  <a:schemeClr val="tx1"/>
                </a:solidFill>
                <a:latin typeface="+mn-ea"/>
              </a:rPr>
              <a:t>、かつ</a:t>
            </a:r>
            <a:r>
              <a:rPr lang="ja-JP" altLang="en-US" sz="2000" dirty="0">
                <a:solidFill>
                  <a:schemeClr val="tx1"/>
                </a:solidFill>
                <a:latin typeface="+mn-ea"/>
              </a:rPr>
              <a:t>安全にできるよう水槽の形状が直方体である場合は</a:t>
            </a:r>
            <a:r>
              <a:rPr lang="ja-JP" altLang="en-US" sz="2000" dirty="0" smtClean="0">
                <a:solidFill>
                  <a:schemeClr val="tx1"/>
                </a:solidFill>
                <a:latin typeface="+mn-ea"/>
              </a:rPr>
              <a:t>、</a:t>
            </a:r>
            <a:r>
              <a:rPr lang="ja-JP" altLang="en-US" sz="2000" b="1" dirty="0" smtClean="0">
                <a:solidFill>
                  <a:srgbClr val="FF0000"/>
                </a:solidFill>
                <a:latin typeface="+mn-ea"/>
              </a:rPr>
              <a:t>６面</a:t>
            </a:r>
            <a:r>
              <a:rPr lang="ja-JP" altLang="en-US" sz="2000" b="1" dirty="0">
                <a:solidFill>
                  <a:srgbClr val="FF0000"/>
                </a:solidFill>
                <a:latin typeface="+mn-ea"/>
              </a:rPr>
              <a:t>すべての表面と建築物の他の部との間に上部を</a:t>
            </a:r>
            <a:r>
              <a:rPr lang="en-US" altLang="ja-JP" sz="2000" b="1" dirty="0">
                <a:solidFill>
                  <a:srgbClr val="FF0000"/>
                </a:solidFill>
                <a:latin typeface="+mn-ea"/>
              </a:rPr>
              <a:t>100</a:t>
            </a:r>
            <a:r>
              <a:rPr lang="ja-JP" altLang="en-US" sz="2000" b="1" dirty="0">
                <a:solidFill>
                  <a:srgbClr val="FF0000"/>
                </a:solidFill>
                <a:latin typeface="+mn-ea"/>
              </a:rPr>
              <a:t>㎝</a:t>
            </a:r>
            <a:r>
              <a:rPr lang="ja-JP" altLang="en-US" sz="2000" b="1" dirty="0" smtClean="0">
                <a:solidFill>
                  <a:srgbClr val="FF0000"/>
                </a:solidFill>
                <a:latin typeface="+mn-ea"/>
              </a:rPr>
              <a:t>以上</a:t>
            </a:r>
            <a:r>
              <a:rPr lang="ja-JP" altLang="en-US" sz="2000" b="1" dirty="0">
                <a:solidFill>
                  <a:srgbClr val="FF0000"/>
                </a:solidFill>
                <a:latin typeface="+mn-ea"/>
              </a:rPr>
              <a:t>、その他は</a:t>
            </a:r>
            <a:r>
              <a:rPr lang="en-US" altLang="ja-JP" sz="2000" b="1" dirty="0">
                <a:solidFill>
                  <a:srgbClr val="FF0000"/>
                </a:solidFill>
                <a:latin typeface="+mn-ea"/>
              </a:rPr>
              <a:t>60</a:t>
            </a:r>
            <a:r>
              <a:rPr lang="ja-JP" altLang="en-US" sz="2000" b="1" dirty="0">
                <a:solidFill>
                  <a:srgbClr val="FF0000"/>
                </a:solidFill>
                <a:latin typeface="+mn-ea"/>
              </a:rPr>
              <a:t>㎝以上の空間を確保する。</a:t>
            </a:r>
            <a:endParaRPr lang="en-US" altLang="ja-JP" sz="2000" b="1" dirty="0">
              <a:solidFill>
                <a:srgbClr val="FF0000"/>
              </a:solidFill>
              <a:latin typeface="+mn-ea"/>
            </a:endParaRPr>
          </a:p>
          <a:p>
            <a:pPr marL="342900" indent="-342900" eaLnBrk="1" fontAlgn="auto" hangingPunct="1">
              <a:spcBef>
                <a:spcPts val="0"/>
              </a:spcBef>
              <a:spcAft>
                <a:spcPts val="0"/>
              </a:spcAft>
              <a:buFont typeface="Arial" panose="020B0604020202020204" pitchFamily="34" charset="0"/>
              <a:buChar char="•"/>
              <a:defRPr/>
            </a:pPr>
            <a:endParaRPr lang="en-US" altLang="ja-JP" sz="2000" dirty="0">
              <a:solidFill>
                <a:srgbClr val="0000FF"/>
              </a:solidFill>
              <a:latin typeface="+mn-ea"/>
            </a:endParaRPr>
          </a:p>
          <a:p>
            <a:pPr marL="342900" indent="-342900" eaLnBrk="1" fontAlgn="auto" hangingPunct="1">
              <a:spcBef>
                <a:spcPts val="0"/>
              </a:spcBef>
              <a:spcAft>
                <a:spcPts val="0"/>
              </a:spcAft>
              <a:buFont typeface="Arial" panose="020B0604020202020204" pitchFamily="34" charset="0"/>
              <a:buChar char="•"/>
              <a:defRPr/>
            </a:pPr>
            <a:r>
              <a:rPr lang="ja-JP" altLang="en-US" sz="2000" dirty="0" smtClean="0">
                <a:solidFill>
                  <a:schemeClr val="tx1"/>
                </a:solidFill>
                <a:latin typeface="+mn-ea"/>
              </a:rPr>
              <a:t>受</a:t>
            </a:r>
            <a:r>
              <a:rPr lang="ja-JP" altLang="en-US" sz="2000" dirty="0">
                <a:solidFill>
                  <a:schemeClr val="tx1"/>
                </a:solidFill>
                <a:latin typeface="+mn-ea"/>
              </a:rPr>
              <a:t>水槽を地中に設置する場合は、受水槽から衛生上有害な</a:t>
            </a:r>
            <a:r>
              <a:rPr lang="ja-JP" altLang="en-US" sz="2000" dirty="0" smtClean="0">
                <a:solidFill>
                  <a:schemeClr val="tx1"/>
                </a:solidFill>
                <a:latin typeface="+mn-ea"/>
              </a:rPr>
              <a:t>もの</a:t>
            </a:r>
            <a:r>
              <a:rPr lang="ja-JP" altLang="en-US" sz="2000" dirty="0">
                <a:solidFill>
                  <a:schemeClr val="tx1"/>
                </a:solidFill>
                <a:latin typeface="+mn-ea"/>
              </a:rPr>
              <a:t>の貯溜、又は処理に供する施設までの水平距離が</a:t>
            </a:r>
            <a:r>
              <a:rPr lang="ja-JP" altLang="en-US" sz="2000" b="1" dirty="0">
                <a:solidFill>
                  <a:srgbClr val="FF0000"/>
                </a:solidFill>
                <a:latin typeface="+mn-ea"/>
              </a:rPr>
              <a:t>５ｍ</a:t>
            </a:r>
            <a:r>
              <a:rPr lang="ja-JP" altLang="en-US" sz="2000" b="1" dirty="0" smtClean="0">
                <a:solidFill>
                  <a:srgbClr val="FF0000"/>
                </a:solidFill>
                <a:latin typeface="+mn-ea"/>
              </a:rPr>
              <a:t>未満の</a:t>
            </a:r>
            <a:r>
              <a:rPr lang="ja-JP" altLang="en-US" sz="2000" b="1" dirty="0">
                <a:solidFill>
                  <a:srgbClr val="FF0000"/>
                </a:solidFill>
                <a:latin typeface="+mn-ea"/>
              </a:rPr>
              <a:t>場合にあっては、受水槽周囲に必要な空間を確保する。</a:t>
            </a:r>
            <a:endParaRPr lang="en-US" altLang="ja-JP" sz="2000" b="1" dirty="0">
              <a:solidFill>
                <a:srgbClr val="FF0000"/>
              </a:solidFill>
              <a:latin typeface="+mn-ea"/>
            </a:endParaRPr>
          </a:p>
          <a:p>
            <a:pPr marL="342900" indent="-342900" eaLnBrk="1" fontAlgn="auto" hangingPunct="1">
              <a:spcBef>
                <a:spcPts val="0"/>
              </a:spcBef>
              <a:spcAft>
                <a:spcPts val="0"/>
              </a:spcAft>
              <a:buFont typeface="Arial" panose="020B0604020202020204" pitchFamily="34" charset="0"/>
              <a:buChar char="•"/>
              <a:defRPr/>
            </a:pPr>
            <a:endParaRPr lang="en-US" altLang="ja-JP" sz="2000" dirty="0">
              <a:solidFill>
                <a:srgbClr val="0000FF"/>
              </a:solidFill>
              <a:latin typeface="+mn-ea"/>
            </a:endParaRPr>
          </a:p>
          <a:p>
            <a:pPr marL="342900" indent="-342900" eaLnBrk="1" fontAlgn="auto" hangingPunct="1">
              <a:spcBef>
                <a:spcPts val="0"/>
              </a:spcBef>
              <a:spcAft>
                <a:spcPts val="0"/>
              </a:spcAft>
              <a:buFont typeface="Arial" panose="020B0604020202020204" pitchFamily="34" charset="0"/>
              <a:buChar char="•"/>
              <a:defRPr/>
            </a:pPr>
            <a:r>
              <a:rPr lang="ja-JP" altLang="en-US" sz="2000" dirty="0" smtClean="0">
                <a:solidFill>
                  <a:schemeClr val="tx1"/>
                </a:solidFill>
                <a:latin typeface="+mn-ea"/>
              </a:rPr>
              <a:t>受</a:t>
            </a:r>
            <a:r>
              <a:rPr lang="ja-JP" altLang="en-US" sz="2000" dirty="0">
                <a:solidFill>
                  <a:schemeClr val="tx1"/>
                </a:solidFill>
                <a:latin typeface="+mn-ea"/>
              </a:rPr>
              <a:t>水槽の上部に機器類を設置することは避けるべきであるが</a:t>
            </a:r>
            <a:r>
              <a:rPr lang="ja-JP" altLang="en-US" sz="2000" dirty="0" smtClean="0">
                <a:solidFill>
                  <a:schemeClr val="tx1"/>
                </a:solidFill>
                <a:latin typeface="+mn-ea"/>
              </a:rPr>
              <a:t>、やむを得ず</a:t>
            </a:r>
            <a:r>
              <a:rPr lang="ja-JP" altLang="en-US" sz="2000" dirty="0">
                <a:solidFill>
                  <a:schemeClr val="tx1"/>
                </a:solidFill>
                <a:latin typeface="+mn-ea"/>
              </a:rPr>
              <a:t>ポンプ、ボイラー、空気調和機等の機器を設置</a:t>
            </a:r>
            <a:r>
              <a:rPr lang="ja-JP" altLang="en-US" sz="2000" dirty="0" smtClean="0">
                <a:solidFill>
                  <a:schemeClr val="tx1"/>
                </a:solidFill>
                <a:latin typeface="+mn-ea"/>
              </a:rPr>
              <a:t>する</a:t>
            </a:r>
            <a:r>
              <a:rPr lang="ja-JP" altLang="en-US" sz="2000" dirty="0">
                <a:solidFill>
                  <a:schemeClr val="tx1"/>
                </a:solidFill>
                <a:latin typeface="+mn-ea"/>
              </a:rPr>
              <a:t>場合は、受け皿を設けるなどの措置をする。</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b="1"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207438"/>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受水槽の設置基準</a:t>
            </a:r>
          </a:p>
        </p:txBody>
      </p:sp>
      <p:sp>
        <p:nvSpPr>
          <p:cNvPr id="3" name="スライド番号プレースホルダー 1">
            <a:extLst>
              <a:ext uri="{FF2B5EF4-FFF2-40B4-BE49-F238E27FC236}">
                <a16:creationId xmlns:a16="http://schemas.microsoft.com/office/drawing/2014/main" id="{6E70362B-77E0-0FA3-0F25-3C32520C6BD8}"/>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27</a:t>
            </a:fld>
            <a:endParaRPr lang="ja-JP" altLang="en-US" sz="1600" dirty="0">
              <a:solidFill>
                <a:schemeClr val="tx1"/>
              </a:solidFill>
              <a:latin typeface="+mn-ea"/>
            </a:endParaRPr>
          </a:p>
        </p:txBody>
      </p:sp>
    </p:spTree>
    <p:extLst>
      <p:ext uri="{BB962C8B-B14F-4D97-AF65-F5344CB8AC3E}">
        <p14:creationId xmlns:p14="http://schemas.microsoft.com/office/powerpoint/2010/main" val="362731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FF7AD3C7-7F14-7CFD-9BC3-52CBFD393F8C}"/>
              </a:ext>
            </a:extLst>
          </p:cNvPr>
          <p:cNvPicPr>
            <a:picLocks noGrp="1" noChangeAspect="1"/>
          </p:cNvPicPr>
          <p:nvPr>
            <p:ph idx="1"/>
          </p:nvPr>
        </p:nvPicPr>
        <p:blipFill rotWithShape="1">
          <a:blip r:embed="rId3"/>
          <a:srcRect t="25713" b="10169"/>
          <a:stretch/>
        </p:blipFill>
        <p:spPr>
          <a:xfrm>
            <a:off x="250825" y="1627632"/>
            <a:ext cx="8642350" cy="3962798"/>
          </a:xfrm>
          <a:prstGeom prst="rect">
            <a:avLst/>
          </a:prstGeom>
        </p:spPr>
      </p:pic>
      <p:sp>
        <p:nvSpPr>
          <p:cNvPr id="3" name="スライド番号プレースホルダー 2"/>
          <p:cNvSpPr>
            <a:spLocks noGrp="1"/>
          </p:cNvSpPr>
          <p:nvPr>
            <p:ph type="sldNum" sz="quarter" idx="12"/>
          </p:nvPr>
        </p:nvSpPr>
        <p:spPr/>
        <p:txBody>
          <a:bodyPr/>
          <a:lstStyle/>
          <a:p>
            <a:pPr>
              <a:defRPr/>
            </a:pPr>
            <a:fld id="{D8F7B47A-E0FE-49EE-BBB3-F18DB0C542D2}" type="slidenum">
              <a:rPr lang="ja-JP" altLang="en-US" smtClean="0"/>
              <a:pPr>
                <a:defRPr/>
              </a:pPr>
              <a:t>28</a:t>
            </a:fld>
            <a:endParaRPr lang="ja-JP" altLang="en-US" dirty="0"/>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207438"/>
            <a:ext cx="8642350" cy="667783"/>
          </a:xfrm>
          <a:prstGeom prst="rect">
            <a:avLst/>
          </a:prstGeom>
          <a:solidFill>
            <a:schemeClr val="bg1"/>
          </a:solidFill>
          <a:ln>
            <a:noFill/>
          </a:ln>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smtClean="0">
                <a:latin typeface="+mn-ea"/>
                <a:ea typeface="+mn-ea"/>
              </a:rPr>
              <a:t>貯水槽水道の地震対策</a:t>
            </a:r>
            <a:endParaRPr lang="ja-JP" altLang="en-US" sz="3600" dirty="0">
              <a:latin typeface="+mn-ea"/>
              <a:ea typeface="+mn-ea"/>
            </a:endParaRPr>
          </a:p>
        </p:txBody>
      </p:sp>
    </p:spTree>
    <p:extLst>
      <p:ext uri="{BB962C8B-B14F-4D97-AF65-F5344CB8AC3E}">
        <p14:creationId xmlns:p14="http://schemas.microsoft.com/office/powerpoint/2010/main" val="237043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lstStyle/>
          <a:p>
            <a:r>
              <a:rPr kumimoji="1" lang="ja-JP" altLang="en-US" sz="5400" dirty="0">
                <a:solidFill>
                  <a:schemeClr val="accent1">
                    <a:lumMod val="50000"/>
                  </a:schemeClr>
                </a:solidFill>
              </a:rPr>
              <a:t>１　給水装置に関連</a:t>
            </a:r>
            <a:r>
              <a:rPr kumimoji="1" lang="ja-JP" altLang="en-US" sz="5400" dirty="0" smtClean="0">
                <a:solidFill>
                  <a:schemeClr val="accent1">
                    <a:lumMod val="50000"/>
                  </a:schemeClr>
                </a:solidFill>
              </a:rPr>
              <a:t>した</a:t>
            </a:r>
            <a:r>
              <a:rPr kumimoji="1" lang="en-US" altLang="ja-JP" sz="5400" dirty="0" smtClean="0">
                <a:solidFill>
                  <a:schemeClr val="accent1">
                    <a:lumMod val="50000"/>
                  </a:schemeClr>
                </a:solidFill>
              </a:rPr>
              <a:t/>
            </a:r>
            <a:br>
              <a:rPr kumimoji="1" lang="en-US" altLang="ja-JP" sz="5400" dirty="0" smtClean="0">
                <a:solidFill>
                  <a:schemeClr val="accent1">
                    <a:lumMod val="50000"/>
                  </a:schemeClr>
                </a:solidFill>
              </a:rPr>
            </a:br>
            <a:r>
              <a:rPr kumimoji="1" lang="ja-JP" altLang="en-US" sz="5400" dirty="0" smtClean="0">
                <a:solidFill>
                  <a:schemeClr val="accent1">
                    <a:lumMod val="50000"/>
                  </a:schemeClr>
                </a:solidFill>
              </a:rPr>
              <a:t>水道法</a:t>
            </a:r>
            <a:r>
              <a:rPr kumimoji="1" lang="ja-JP" altLang="en-US" sz="5400" dirty="0">
                <a:solidFill>
                  <a:schemeClr val="accent1">
                    <a:lumMod val="50000"/>
                  </a:schemeClr>
                </a:solidFill>
              </a:rPr>
              <a:t>関係規定</a:t>
            </a:r>
          </a:p>
        </p:txBody>
      </p:sp>
    </p:spTree>
    <p:extLst>
      <p:ext uri="{BB962C8B-B14F-4D97-AF65-F5344CB8AC3E}">
        <p14:creationId xmlns:p14="http://schemas.microsoft.com/office/powerpoint/2010/main" val="271820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dirty="0">
                <a:solidFill>
                  <a:schemeClr val="accent1">
                    <a:lumMod val="50000"/>
                  </a:schemeClr>
                </a:solidFill>
              </a:rPr>
              <a:t>４ 給水装置の誤接続対策</a:t>
            </a:r>
          </a:p>
        </p:txBody>
      </p:sp>
    </p:spTree>
    <p:extLst>
      <p:ext uri="{BB962C8B-B14F-4D97-AF65-F5344CB8AC3E}">
        <p14:creationId xmlns:p14="http://schemas.microsoft.com/office/powerpoint/2010/main" val="317224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0825" y="935519"/>
            <a:ext cx="8642351" cy="4584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endParaRPr lang="en-US" altLang="ja-JP" sz="2000" dirty="0">
              <a:solidFill>
                <a:srgbClr val="FF0000"/>
              </a:solidFill>
              <a:latin typeface="+mn-ea"/>
            </a:endParaRPr>
          </a:p>
          <a:p>
            <a:pPr eaLnBrk="1" fontAlgn="auto" hangingPunct="1">
              <a:spcBef>
                <a:spcPts val="0"/>
              </a:spcBef>
              <a:spcAft>
                <a:spcPts val="0"/>
              </a:spcAft>
              <a:defRPr/>
            </a:pPr>
            <a:r>
              <a:rPr lang="en-US" altLang="ja-JP" sz="2000" dirty="0">
                <a:solidFill>
                  <a:schemeClr val="tx1"/>
                </a:solidFill>
                <a:latin typeface="+mn-ea"/>
              </a:rPr>
              <a:t>【</a:t>
            </a:r>
            <a:r>
              <a:rPr lang="ja-JP" altLang="en-US" sz="2000" dirty="0">
                <a:solidFill>
                  <a:schemeClr val="tx1"/>
                </a:solidFill>
                <a:latin typeface="+mn-ea"/>
              </a:rPr>
              <a:t>水道法施行令第６条</a:t>
            </a:r>
            <a:r>
              <a:rPr lang="en-US" altLang="ja-JP" sz="2000" dirty="0">
                <a:solidFill>
                  <a:schemeClr val="tx1"/>
                </a:solidFill>
                <a:latin typeface="+mn-ea"/>
              </a:rPr>
              <a:t>】</a:t>
            </a: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　　（給水装置の構造及び材質基準）</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第１項第６号</a:t>
            </a:r>
            <a:endParaRPr lang="en-US" altLang="ja-JP" sz="2000" dirty="0">
              <a:solidFill>
                <a:schemeClr val="tx1"/>
              </a:solidFill>
              <a:latin typeface="+mn-ea"/>
            </a:endParaRPr>
          </a:p>
          <a:p>
            <a:pPr lvl="1">
              <a:defRPr/>
            </a:pPr>
            <a:r>
              <a:rPr lang="ja-JP" altLang="en-US" sz="2000" dirty="0">
                <a:solidFill>
                  <a:schemeClr val="tx1"/>
                </a:solidFill>
                <a:latin typeface="+mn-ea"/>
              </a:rPr>
              <a:t>当該給水装置以外の水管その他の設備</a:t>
            </a:r>
            <a:r>
              <a:rPr lang="ja-JP" altLang="en-US" sz="2000" dirty="0" smtClean="0">
                <a:solidFill>
                  <a:schemeClr val="tx1"/>
                </a:solidFill>
                <a:latin typeface="+mn-ea"/>
              </a:rPr>
              <a:t>と</a:t>
            </a:r>
            <a:r>
              <a:rPr lang="ja-JP" altLang="en-US" sz="2000" b="1" dirty="0" smtClean="0">
                <a:solidFill>
                  <a:srgbClr val="FF0000"/>
                </a:solidFill>
                <a:latin typeface="+mn-ea"/>
              </a:rPr>
              <a:t>直接</a:t>
            </a:r>
            <a:r>
              <a:rPr lang="ja-JP" altLang="en-US" sz="2000" b="1" dirty="0">
                <a:solidFill>
                  <a:srgbClr val="FF0000"/>
                </a:solidFill>
                <a:latin typeface="+mn-ea"/>
              </a:rPr>
              <a:t>連結されていない</a:t>
            </a:r>
            <a:r>
              <a:rPr lang="ja-JP" altLang="en-US" sz="2000" dirty="0">
                <a:solidFill>
                  <a:schemeClr val="tx1"/>
                </a:solidFill>
                <a:latin typeface="+mn-ea"/>
              </a:rPr>
              <a:t>こと。</a:t>
            </a:r>
            <a:r>
              <a:rPr lang="ja-JP" altLang="en-US" sz="2000" b="1" dirty="0">
                <a:solidFill>
                  <a:srgbClr val="FF0000"/>
                </a:solidFill>
                <a:latin typeface="+mn-ea"/>
              </a:rPr>
              <a:t>（誤接続の禁止）</a:t>
            </a:r>
            <a:endParaRPr lang="en-US" altLang="ja-JP" sz="2000" b="1" dirty="0">
              <a:solidFill>
                <a:srgbClr val="FF0000"/>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198295"/>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給水装置の誤接続対策</a:t>
            </a:r>
          </a:p>
        </p:txBody>
      </p:sp>
      <p:sp>
        <p:nvSpPr>
          <p:cNvPr id="3" name="スライド番号プレースホルダー 1">
            <a:extLst>
              <a:ext uri="{FF2B5EF4-FFF2-40B4-BE49-F238E27FC236}">
                <a16:creationId xmlns:a16="http://schemas.microsoft.com/office/drawing/2014/main" id="{5FD77CF9-F09E-58F9-782F-9495E6B86F34}"/>
              </a:ext>
            </a:extLst>
          </p:cNvPr>
          <p:cNvSpPr txBox="1">
            <a:spLocks/>
          </p:cNvSpPr>
          <p:nvPr/>
        </p:nvSpPr>
        <p:spPr>
          <a:xfrm>
            <a:off x="6610350" y="639444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30</a:t>
            </a:fld>
            <a:endParaRPr lang="ja-JP" altLang="en-US" sz="1600" dirty="0">
              <a:solidFill>
                <a:schemeClr val="tx1"/>
              </a:solidFill>
              <a:latin typeface="+mn-ea"/>
            </a:endParaRPr>
          </a:p>
        </p:txBody>
      </p:sp>
    </p:spTree>
    <p:extLst>
      <p:ext uri="{BB962C8B-B14F-4D97-AF65-F5344CB8AC3E}">
        <p14:creationId xmlns:p14="http://schemas.microsoft.com/office/powerpoint/2010/main" val="274358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51"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dirty="0" smtClean="0">
                <a:solidFill>
                  <a:schemeClr val="tx1"/>
                </a:solidFill>
                <a:latin typeface="+mn-ea"/>
              </a:rPr>
              <a:t>厚生</a:t>
            </a:r>
            <a:r>
              <a:rPr lang="ja-JP" altLang="en-US" sz="2000" dirty="0">
                <a:solidFill>
                  <a:schemeClr val="tx1"/>
                </a:solidFill>
                <a:latin typeface="+mn-ea"/>
              </a:rPr>
              <a:t>労働省からの通知</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　＜平成１４年１２月６日付＞</a:t>
            </a:r>
            <a:endParaRPr lang="en-US" altLang="ja-JP" sz="2000" dirty="0">
              <a:solidFill>
                <a:schemeClr val="tx1"/>
              </a:solidFill>
              <a:latin typeface="+mn-ea"/>
            </a:endParaRPr>
          </a:p>
          <a:p>
            <a:pPr lvl="1">
              <a:defRPr/>
            </a:pPr>
            <a:r>
              <a:rPr lang="ja-JP" altLang="en-US" sz="2000" dirty="0">
                <a:solidFill>
                  <a:schemeClr val="tx1"/>
                </a:solidFill>
                <a:latin typeface="+mn-ea"/>
              </a:rPr>
              <a:t>「給水装置工事における工業用水道管等との誤接合防止について」</a:t>
            </a:r>
            <a:endParaRPr lang="en-US" altLang="ja-JP" sz="2000" dirty="0">
              <a:solidFill>
                <a:schemeClr val="tx1"/>
              </a:solidFill>
              <a:latin typeface="+mn-ea"/>
            </a:endParaRPr>
          </a:p>
          <a:p>
            <a:pPr lvl="1">
              <a:defRPr/>
            </a:pPr>
            <a:endParaRPr lang="en-US" altLang="ja-JP" sz="2000" dirty="0">
              <a:solidFill>
                <a:schemeClr val="tx1"/>
              </a:solidFill>
              <a:latin typeface="+mn-ea"/>
            </a:endParaRPr>
          </a:p>
          <a:p>
            <a:pPr>
              <a:defRPr/>
            </a:pPr>
            <a:r>
              <a:rPr lang="ja-JP" altLang="en-US" sz="2000" dirty="0">
                <a:solidFill>
                  <a:schemeClr val="tx1"/>
                </a:solidFill>
                <a:latin typeface="+mn-ea"/>
              </a:rPr>
              <a:t>　＜平成１９年１０月２９日付＞</a:t>
            </a:r>
            <a:endParaRPr lang="en-US" altLang="ja-JP" sz="2000" dirty="0">
              <a:solidFill>
                <a:schemeClr val="tx1"/>
              </a:solidFill>
              <a:latin typeface="+mn-ea"/>
            </a:endParaRPr>
          </a:p>
          <a:p>
            <a:pPr lvl="1">
              <a:defRPr/>
            </a:pPr>
            <a:r>
              <a:rPr lang="ja-JP" altLang="en-US" sz="2000" dirty="0">
                <a:solidFill>
                  <a:schemeClr val="tx1"/>
                </a:solidFill>
                <a:latin typeface="+mn-ea"/>
              </a:rPr>
              <a:t>「給水装置と農薬散布用設備の直接連結の防止の徹底について」</a:t>
            </a:r>
            <a:endParaRPr lang="en-US" altLang="ja-JP" sz="2000" dirty="0">
              <a:solidFill>
                <a:schemeClr val="tx1"/>
              </a:solidFill>
              <a:latin typeface="+mn-ea"/>
            </a:endParaRPr>
          </a:p>
          <a:p>
            <a:pPr lvl="1">
              <a:defRPr/>
            </a:pPr>
            <a:endParaRPr lang="en-US" altLang="ja-JP" sz="2000" dirty="0">
              <a:solidFill>
                <a:schemeClr val="tx1"/>
              </a:solidFill>
              <a:latin typeface="+mn-ea"/>
            </a:endParaRPr>
          </a:p>
          <a:p>
            <a:pPr lvl="1">
              <a:defRPr/>
            </a:pPr>
            <a:r>
              <a:rPr lang="ja-JP" altLang="en-US" sz="2000" dirty="0">
                <a:solidFill>
                  <a:schemeClr val="tx1"/>
                </a:solidFill>
                <a:latin typeface="+mn-ea"/>
              </a:rPr>
              <a:t>＜平成２０年７月２２日付＞</a:t>
            </a:r>
            <a:endParaRPr lang="en-US" altLang="ja-JP" sz="2000" dirty="0">
              <a:solidFill>
                <a:schemeClr val="tx1"/>
              </a:solidFill>
              <a:latin typeface="+mn-ea"/>
            </a:endParaRPr>
          </a:p>
          <a:p>
            <a:pPr lvl="1">
              <a:defRPr/>
            </a:pPr>
            <a:r>
              <a:rPr lang="ja-JP" altLang="en-US" sz="2000" dirty="0">
                <a:solidFill>
                  <a:schemeClr val="tx1"/>
                </a:solidFill>
                <a:latin typeface="+mn-ea"/>
              </a:rPr>
              <a:t>「給水装置工事における誤接合の防止について」</a:t>
            </a:r>
            <a:endParaRPr lang="en-US" altLang="ja-JP"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207437"/>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給水装置の誤接続対策</a:t>
            </a:r>
          </a:p>
        </p:txBody>
      </p:sp>
      <p:sp>
        <p:nvSpPr>
          <p:cNvPr id="3" name="スライド番号プレースホルダー 1">
            <a:extLst>
              <a:ext uri="{FF2B5EF4-FFF2-40B4-BE49-F238E27FC236}">
                <a16:creationId xmlns:a16="http://schemas.microsoft.com/office/drawing/2014/main" id="{8FE59C8A-E160-B907-9E97-022D10305938}"/>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31</a:t>
            </a:fld>
            <a:endParaRPr lang="ja-JP" altLang="en-US" sz="1600" dirty="0">
              <a:solidFill>
                <a:schemeClr val="tx1"/>
              </a:solidFill>
              <a:latin typeface="+mn-ea"/>
            </a:endParaRPr>
          </a:p>
        </p:txBody>
      </p:sp>
    </p:spTree>
    <p:extLst>
      <p:ext uri="{BB962C8B-B14F-4D97-AF65-F5344CB8AC3E}">
        <p14:creationId xmlns:p14="http://schemas.microsoft.com/office/powerpoint/2010/main" val="284339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49"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dirty="0" smtClean="0">
                <a:solidFill>
                  <a:schemeClr val="tx1"/>
                </a:solidFill>
                <a:latin typeface="+mn-ea"/>
              </a:rPr>
              <a:t>厚生</a:t>
            </a:r>
            <a:r>
              <a:rPr lang="ja-JP" altLang="en-US" sz="2000" dirty="0">
                <a:solidFill>
                  <a:schemeClr val="tx1"/>
                </a:solidFill>
                <a:latin typeface="+mn-ea"/>
              </a:rPr>
              <a:t>労働省事務連絡</a:t>
            </a:r>
            <a:endParaRPr lang="en-US" altLang="ja-JP" sz="2000" dirty="0">
              <a:solidFill>
                <a:schemeClr val="tx1"/>
              </a:solidFill>
              <a:latin typeface="+mn-ea"/>
            </a:endParaRPr>
          </a:p>
          <a:p>
            <a:pPr lvl="1">
              <a:defRPr/>
            </a:pPr>
            <a:r>
              <a:rPr lang="ja-JP" altLang="en-US" sz="2000" dirty="0">
                <a:solidFill>
                  <a:schemeClr val="tx1"/>
                </a:solidFill>
                <a:latin typeface="+mn-ea"/>
              </a:rPr>
              <a:t>「給水装置工事における誤接続防止について」</a:t>
            </a:r>
            <a:endParaRPr lang="en-US" altLang="ja-JP" sz="2000" dirty="0">
              <a:solidFill>
                <a:schemeClr val="tx1"/>
              </a:solidFill>
              <a:latin typeface="+mn-ea"/>
            </a:endParaRPr>
          </a:p>
          <a:p>
            <a:pPr lvl="1">
              <a:defRPr/>
            </a:pPr>
            <a:endParaRPr lang="en-US" altLang="ja-JP" sz="2000" dirty="0">
              <a:solidFill>
                <a:schemeClr val="tx1"/>
              </a:solidFill>
              <a:latin typeface="+mn-ea"/>
            </a:endParaRPr>
          </a:p>
          <a:p>
            <a:pPr lvl="1">
              <a:defRPr/>
            </a:pPr>
            <a:r>
              <a:rPr lang="ja-JP" altLang="en-US" sz="2000" dirty="0">
                <a:solidFill>
                  <a:schemeClr val="tx1"/>
                </a:solidFill>
                <a:latin typeface="+mn-ea"/>
              </a:rPr>
              <a:t>有害物質や汚染水が給水栓から流出するといった事故は絶対に起こしてはならない。</a:t>
            </a:r>
            <a:endParaRPr lang="en-US" altLang="ja-JP" sz="2000" dirty="0">
              <a:solidFill>
                <a:schemeClr val="tx1"/>
              </a:solidFill>
              <a:latin typeface="+mn-ea"/>
            </a:endParaRPr>
          </a:p>
          <a:p>
            <a:pPr lvl="1">
              <a:defRPr/>
            </a:pPr>
            <a:endParaRPr lang="en-US" altLang="ja-JP" sz="2000" dirty="0">
              <a:solidFill>
                <a:schemeClr val="tx1"/>
              </a:solidFill>
              <a:latin typeface="+mn-ea"/>
            </a:endParaRPr>
          </a:p>
          <a:p>
            <a:pPr lvl="1">
              <a:defRPr/>
            </a:pPr>
            <a:endParaRPr lang="en-US" altLang="ja-JP" sz="2000" dirty="0">
              <a:solidFill>
                <a:schemeClr val="tx1"/>
              </a:solidFill>
              <a:latin typeface="+mn-ea"/>
            </a:endParaRPr>
          </a:p>
          <a:p>
            <a:pPr lvl="1">
              <a:defRPr/>
            </a:pPr>
            <a:endParaRPr lang="en-US" altLang="ja-JP" sz="2000" dirty="0" smtClean="0">
              <a:solidFill>
                <a:schemeClr val="tx1"/>
              </a:solidFill>
              <a:latin typeface="+mn-ea"/>
            </a:endParaRPr>
          </a:p>
          <a:p>
            <a:pPr lvl="1">
              <a:defRPr/>
            </a:pPr>
            <a:endParaRPr lang="en-US" altLang="ja-JP" sz="2000" dirty="0">
              <a:solidFill>
                <a:schemeClr val="tx1"/>
              </a:solidFill>
              <a:latin typeface="+mn-ea"/>
            </a:endParaRPr>
          </a:p>
          <a:p>
            <a:pPr lvl="1">
              <a:defRPr/>
            </a:pPr>
            <a:endParaRPr lang="en-US" altLang="ja-JP" sz="2000" dirty="0">
              <a:solidFill>
                <a:schemeClr val="tx1"/>
              </a:solidFill>
              <a:latin typeface="+mn-ea"/>
            </a:endParaRPr>
          </a:p>
          <a:p>
            <a:pPr marL="800100" lvl="1" indent="-342900">
              <a:buFont typeface="Arial" panose="020B0604020202020204" pitchFamily="34" charset="0"/>
              <a:buChar char="•"/>
              <a:defRPr/>
            </a:pPr>
            <a:r>
              <a:rPr lang="ja-JP" altLang="en-US" sz="2000" dirty="0" smtClean="0">
                <a:solidFill>
                  <a:schemeClr val="tx1"/>
                </a:solidFill>
                <a:latin typeface="+mn-ea"/>
              </a:rPr>
              <a:t>水質</a:t>
            </a:r>
            <a:r>
              <a:rPr lang="ja-JP" altLang="en-US" sz="2000" dirty="0">
                <a:solidFill>
                  <a:schemeClr val="tx1"/>
                </a:solidFill>
                <a:latin typeface="+mn-ea"/>
              </a:rPr>
              <a:t>汚染等危険性の高い施設（業種</a:t>
            </a:r>
            <a:r>
              <a:rPr lang="en-US" altLang="ja-JP" sz="2000" dirty="0">
                <a:solidFill>
                  <a:schemeClr val="tx1"/>
                </a:solidFill>
                <a:latin typeface="+mn-ea"/>
              </a:rPr>
              <a:t>)</a:t>
            </a:r>
            <a:r>
              <a:rPr lang="ja-JP" altLang="en-US" sz="2000" dirty="0">
                <a:solidFill>
                  <a:schemeClr val="tx1"/>
                </a:solidFill>
                <a:latin typeface="+mn-ea"/>
              </a:rPr>
              <a:t>への</a:t>
            </a:r>
            <a:r>
              <a:rPr lang="ja-JP" altLang="en-US" sz="2000" b="1" dirty="0">
                <a:solidFill>
                  <a:srgbClr val="FF0000"/>
                </a:solidFill>
                <a:latin typeface="+mn-ea"/>
              </a:rPr>
              <a:t>立入調査</a:t>
            </a:r>
            <a:endParaRPr lang="en-US" altLang="ja-JP" sz="2000" b="1" dirty="0">
              <a:solidFill>
                <a:srgbClr val="FF0000"/>
              </a:solidFill>
              <a:latin typeface="+mn-ea"/>
            </a:endParaRPr>
          </a:p>
          <a:p>
            <a:pPr marL="800100" lvl="1" indent="-342900">
              <a:buFont typeface="Arial" panose="020B0604020202020204" pitchFamily="34" charset="0"/>
              <a:buChar char="•"/>
              <a:defRPr/>
            </a:pPr>
            <a:r>
              <a:rPr lang="ja-JP" altLang="en-US" sz="2000" dirty="0" smtClean="0">
                <a:solidFill>
                  <a:schemeClr val="tx1"/>
                </a:solidFill>
                <a:latin typeface="+mn-ea"/>
              </a:rPr>
              <a:t>給水</a:t>
            </a:r>
            <a:r>
              <a:rPr lang="ja-JP" altLang="en-US" sz="2000" dirty="0">
                <a:solidFill>
                  <a:schemeClr val="tx1"/>
                </a:solidFill>
                <a:latin typeface="+mn-ea"/>
              </a:rPr>
              <a:t>装置工事における誤接続防止対策のための</a:t>
            </a:r>
            <a:r>
              <a:rPr lang="ja-JP" altLang="en-US" sz="2000" b="1" dirty="0">
                <a:solidFill>
                  <a:srgbClr val="FF0000"/>
                </a:solidFill>
                <a:latin typeface="+mn-ea"/>
              </a:rPr>
              <a:t>意識啓発</a:t>
            </a:r>
            <a:endParaRPr lang="en-US" altLang="ja-JP" sz="2000" b="1" dirty="0">
              <a:solidFill>
                <a:srgbClr val="FF0000"/>
              </a:solidFill>
              <a:latin typeface="+mn-ea"/>
            </a:endParaRPr>
          </a:p>
          <a:p>
            <a:pPr marL="800100" lvl="1" indent="-342900">
              <a:buFont typeface="Arial" panose="020B0604020202020204" pitchFamily="34" charset="0"/>
              <a:buChar char="•"/>
              <a:defRPr/>
            </a:pPr>
            <a:r>
              <a:rPr lang="ja-JP" altLang="en-US" sz="2000" b="1" dirty="0" smtClean="0">
                <a:solidFill>
                  <a:srgbClr val="FF0000"/>
                </a:solidFill>
                <a:latin typeface="+mn-ea"/>
              </a:rPr>
              <a:t>残留</a:t>
            </a:r>
            <a:r>
              <a:rPr lang="ja-JP" altLang="en-US" sz="2000" b="1" dirty="0">
                <a:solidFill>
                  <a:srgbClr val="FF0000"/>
                </a:solidFill>
                <a:latin typeface="+mn-ea"/>
              </a:rPr>
              <a:t>塩素の確認を徹底</a:t>
            </a:r>
            <a:endParaRPr lang="en-US" altLang="ja-JP" sz="2000" b="1" dirty="0">
              <a:solidFill>
                <a:srgbClr val="FF0000"/>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198293"/>
            <a:ext cx="8642349"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給水装置の誤接続対策</a:t>
            </a:r>
          </a:p>
        </p:txBody>
      </p:sp>
      <p:sp>
        <p:nvSpPr>
          <p:cNvPr id="3" name="矢印: 下 2">
            <a:extLst>
              <a:ext uri="{FF2B5EF4-FFF2-40B4-BE49-F238E27FC236}">
                <a16:creationId xmlns:a16="http://schemas.microsoft.com/office/drawing/2014/main" id="{95A58182-EC27-50D5-512A-696599063034}"/>
              </a:ext>
            </a:extLst>
          </p:cNvPr>
          <p:cNvSpPr/>
          <p:nvPr/>
        </p:nvSpPr>
        <p:spPr>
          <a:xfrm>
            <a:off x="2356237" y="3033325"/>
            <a:ext cx="4439479" cy="795131"/>
          </a:xfrm>
          <a:prstGeom prst="downArrow">
            <a:avLst>
              <a:gd name="adj1" fmla="val 50000"/>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w="10160">
                  <a:noFill/>
                  <a:prstDash val="solid"/>
                </a:ln>
                <a:solidFill>
                  <a:srgbClr val="FFFFFF"/>
                </a:solidFill>
                <a:latin typeface="+mn-ea"/>
              </a:rPr>
              <a:t>防止策の徹底</a:t>
            </a:r>
          </a:p>
        </p:txBody>
      </p:sp>
      <p:sp>
        <p:nvSpPr>
          <p:cNvPr id="5" name="スライド番号プレースホルダー 1">
            <a:extLst>
              <a:ext uri="{FF2B5EF4-FFF2-40B4-BE49-F238E27FC236}">
                <a16:creationId xmlns:a16="http://schemas.microsoft.com/office/drawing/2014/main" id="{1B64F510-BEA7-5941-4DA5-C8B3A0344BF2}"/>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32</a:t>
            </a:fld>
            <a:endParaRPr lang="ja-JP" altLang="en-US" sz="1600" dirty="0">
              <a:solidFill>
                <a:schemeClr val="tx1"/>
              </a:solidFill>
              <a:latin typeface="+mn-ea"/>
            </a:endParaRPr>
          </a:p>
        </p:txBody>
      </p:sp>
    </p:spTree>
    <p:extLst>
      <p:ext uri="{BB962C8B-B14F-4D97-AF65-F5344CB8AC3E}">
        <p14:creationId xmlns:p14="http://schemas.microsoft.com/office/powerpoint/2010/main" val="51096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10F0F614-8091-1C15-07BC-62E773A68914}"/>
              </a:ext>
            </a:extLst>
          </p:cNvPr>
          <p:cNvSpPr txBox="1">
            <a:spLocks noChangeArrowheads="1"/>
          </p:cNvSpPr>
          <p:nvPr/>
        </p:nvSpPr>
        <p:spPr bwMode="auto">
          <a:xfrm>
            <a:off x="233445" y="198434"/>
            <a:ext cx="865973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工事施工後の残留塩素濃度の確認等</a:t>
            </a:r>
          </a:p>
        </p:txBody>
      </p:sp>
      <p:sp>
        <p:nvSpPr>
          <p:cNvPr id="113667" name="Rectangle 13">
            <a:extLst>
              <a:ext uri="{FF2B5EF4-FFF2-40B4-BE49-F238E27FC236}">
                <a16:creationId xmlns:a16="http://schemas.microsoft.com/office/drawing/2014/main" id="{26D11F39-C67C-AE4D-CE60-F22FCD63D44F}"/>
              </a:ext>
            </a:extLst>
          </p:cNvPr>
          <p:cNvSpPr>
            <a:spLocks noChangeArrowheads="1"/>
          </p:cNvSpPr>
          <p:nvPr/>
        </p:nvSpPr>
        <p:spPr bwMode="auto">
          <a:xfrm>
            <a:off x="233445" y="5653094"/>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223838">
              <a:lnSpc>
                <a:spcPct val="90000"/>
              </a:lnSpc>
              <a:spcBef>
                <a:spcPts val="750"/>
              </a:spcBef>
              <a:buFont typeface="Arial" panose="020B0604020202020204" pitchFamily="34" charset="0"/>
              <a:buChar char="•"/>
              <a:tabLst>
                <a:tab pos="1093788" algn="l"/>
              </a:tabLst>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tabLst>
                <a:tab pos="1093788" algn="l"/>
              </a:tabLst>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tabLst>
                <a:tab pos="1093788" algn="l"/>
              </a:tabLst>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r>
              <a:rPr lang="en-US" altLang="ja-JP" sz="2000" dirty="0">
                <a:latin typeface="+mn-ea"/>
                <a:ea typeface="+mn-ea"/>
              </a:rPr>
              <a:t>※ </a:t>
            </a:r>
            <a:r>
              <a:rPr lang="ja-JP" altLang="en-US" sz="2000" dirty="0">
                <a:latin typeface="+mn-ea"/>
                <a:ea typeface="+mn-ea"/>
              </a:rPr>
              <a:t>残留塩素濃度の測定は、取出し工事の際には分岐部において、工事</a:t>
            </a:r>
          </a:p>
          <a:p>
            <a:pPr eaLnBrk="1" hangingPunct="1">
              <a:lnSpc>
                <a:spcPct val="100000"/>
              </a:lnSpc>
              <a:spcBef>
                <a:spcPct val="0"/>
              </a:spcBef>
              <a:buFontTx/>
              <a:buNone/>
            </a:pPr>
            <a:r>
              <a:rPr lang="ja-JP" altLang="en-US" sz="2000" dirty="0">
                <a:latin typeface="+mn-ea"/>
                <a:ea typeface="+mn-ea"/>
              </a:rPr>
              <a:t>　 完了後は末端給水栓において行い、水道水であることを確認する</a:t>
            </a:r>
            <a:r>
              <a:rPr lang="ja-JP" altLang="en-US" sz="2000" dirty="0" smtClean="0">
                <a:latin typeface="+mn-ea"/>
                <a:ea typeface="+mn-ea"/>
              </a:rPr>
              <a:t>。</a:t>
            </a:r>
            <a:endParaRPr lang="ja-JP" altLang="en-US" sz="2000" dirty="0">
              <a:latin typeface="+mn-ea"/>
              <a:ea typeface="+mn-ea"/>
            </a:endParaRPr>
          </a:p>
        </p:txBody>
      </p:sp>
      <p:grpSp>
        <p:nvGrpSpPr>
          <p:cNvPr id="113668" name="Group 17">
            <a:extLst>
              <a:ext uri="{FF2B5EF4-FFF2-40B4-BE49-F238E27FC236}">
                <a16:creationId xmlns:a16="http://schemas.microsoft.com/office/drawing/2014/main" id="{E1D6E837-4D7A-106A-5B3B-07E7DACE0C93}"/>
              </a:ext>
            </a:extLst>
          </p:cNvPr>
          <p:cNvGrpSpPr>
            <a:grpSpLocks/>
          </p:cNvGrpSpPr>
          <p:nvPr/>
        </p:nvGrpSpPr>
        <p:grpSpPr bwMode="auto">
          <a:xfrm>
            <a:off x="366450" y="1800225"/>
            <a:ext cx="8413750" cy="3878263"/>
            <a:chOff x="106" y="1122"/>
            <a:chExt cx="5300" cy="2443"/>
          </a:xfrm>
        </p:grpSpPr>
        <p:grpSp>
          <p:nvGrpSpPr>
            <p:cNvPr id="113671" name="Group 9">
              <a:extLst>
                <a:ext uri="{FF2B5EF4-FFF2-40B4-BE49-F238E27FC236}">
                  <a16:creationId xmlns:a16="http://schemas.microsoft.com/office/drawing/2014/main" id="{AA4602CD-8E4E-8449-A59B-A2C3E71798BE}"/>
                </a:ext>
              </a:extLst>
            </p:cNvPr>
            <p:cNvGrpSpPr>
              <a:grpSpLocks/>
            </p:cNvGrpSpPr>
            <p:nvPr/>
          </p:nvGrpSpPr>
          <p:grpSpPr bwMode="auto">
            <a:xfrm>
              <a:off x="612" y="1425"/>
              <a:ext cx="4445" cy="2140"/>
              <a:chOff x="930" y="1945"/>
              <a:chExt cx="3039" cy="1264"/>
            </a:xfrm>
          </p:grpSpPr>
          <p:pic>
            <p:nvPicPr>
              <p:cNvPr id="113677" name="Picture 6" descr="7">
                <a:extLst>
                  <a:ext uri="{FF2B5EF4-FFF2-40B4-BE49-F238E27FC236}">
                    <a16:creationId xmlns:a16="http://schemas.microsoft.com/office/drawing/2014/main" id="{EDC1C367-DB16-FCB0-AD84-FB3C1B745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 y="2037"/>
                <a:ext cx="2312" cy="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7" descr="77">
                <a:extLst>
                  <a:ext uri="{FF2B5EF4-FFF2-40B4-BE49-F238E27FC236}">
                    <a16:creationId xmlns:a16="http://schemas.microsoft.com/office/drawing/2014/main" id="{EC5783CB-9DAB-9603-D842-0E7D91D1C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2434"/>
                <a:ext cx="827"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9" name="Oval 8">
                <a:extLst>
                  <a:ext uri="{FF2B5EF4-FFF2-40B4-BE49-F238E27FC236}">
                    <a16:creationId xmlns:a16="http://schemas.microsoft.com/office/drawing/2014/main" id="{726C389F-F43E-8CD2-B975-840763FC81CD}"/>
                  </a:ext>
                </a:extLst>
              </p:cNvPr>
              <p:cNvSpPr>
                <a:spLocks noChangeArrowheads="1"/>
              </p:cNvSpPr>
              <p:nvPr/>
            </p:nvSpPr>
            <p:spPr bwMode="auto">
              <a:xfrm>
                <a:off x="1566" y="1945"/>
                <a:ext cx="1362" cy="655"/>
              </a:xfrm>
              <a:prstGeom prst="ellipse">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endParaRPr lang="ja-JP" altLang="en-US" sz="1800">
                  <a:latin typeface="+mn-ea"/>
                  <a:ea typeface="+mn-ea"/>
                </a:endParaRPr>
              </a:p>
            </p:txBody>
          </p:sp>
        </p:grpSp>
        <p:pic>
          <p:nvPicPr>
            <p:cNvPr id="113672" name="Picture 10" descr="測定器１">
              <a:extLst>
                <a:ext uri="{FF2B5EF4-FFF2-40B4-BE49-F238E27FC236}">
                  <a16:creationId xmlns:a16="http://schemas.microsoft.com/office/drawing/2014/main" id="{579BD594-0CD2-076F-EC47-F16291D3EB4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64" y="1619"/>
              <a:ext cx="5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11" descr="777">
              <a:extLst>
                <a:ext uri="{FF2B5EF4-FFF2-40B4-BE49-F238E27FC236}">
                  <a16:creationId xmlns:a16="http://schemas.microsoft.com/office/drawing/2014/main" id="{E4A487F0-6358-E88A-740E-1A457BD58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 y="1582"/>
              <a:ext cx="86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2" name="Rectangle 14">
              <a:extLst>
                <a:ext uri="{FF2B5EF4-FFF2-40B4-BE49-F238E27FC236}">
                  <a16:creationId xmlns:a16="http://schemas.microsoft.com/office/drawing/2014/main" id="{4EF3227F-2FDC-FC21-6BE2-1652AA47CDF9}"/>
                </a:ext>
              </a:extLst>
            </p:cNvPr>
            <p:cNvSpPr>
              <a:spLocks noChangeArrowheads="1"/>
            </p:cNvSpPr>
            <p:nvPr/>
          </p:nvSpPr>
          <p:spPr bwMode="auto">
            <a:xfrm>
              <a:off x="106" y="2060"/>
              <a:ext cx="1462" cy="252"/>
            </a:xfrm>
            <a:prstGeom prst="rect">
              <a:avLst/>
            </a:prstGeom>
            <a:noFill/>
            <a:ln w="9525" algn="ctr">
              <a:noFill/>
              <a:miter lim="800000"/>
              <a:headEnd/>
              <a:tailEnd/>
            </a:ln>
            <a:effectLst/>
          </p:spPr>
          <p:txBody>
            <a:bodyPr wrap="none" anchor="ctr">
              <a:spAutoFit/>
            </a:bodyPr>
            <a:lstStyle/>
            <a:p>
              <a:pPr eaLnBrk="1" fontAlgn="auto" hangingPunct="1">
                <a:spcBef>
                  <a:spcPts val="0"/>
                </a:spcBef>
                <a:spcAft>
                  <a:spcPts val="0"/>
                </a:spcAft>
                <a:defRPr/>
              </a:pPr>
              <a:r>
                <a:rPr lang="ja-JP" altLang="en-US" sz="2000" b="1" dirty="0">
                  <a:latin typeface="+mn-ea"/>
                </a:rPr>
                <a:t>（分岐せん孔後）</a:t>
              </a:r>
              <a:r>
                <a:rPr lang="ja-JP" altLang="en-US" sz="2000" b="1" dirty="0">
                  <a:effectLst>
                    <a:outerShdw blurRad="38100" dist="38100" dir="2700000" algn="tl">
                      <a:srgbClr val="C0C0C0"/>
                    </a:outerShdw>
                  </a:effectLst>
                  <a:latin typeface="+mn-ea"/>
                </a:rPr>
                <a:t> </a:t>
              </a:r>
            </a:p>
          </p:txBody>
        </p:sp>
        <p:sp>
          <p:nvSpPr>
            <p:cNvPr id="1863" name="Rectangle 15">
              <a:extLst>
                <a:ext uri="{FF2B5EF4-FFF2-40B4-BE49-F238E27FC236}">
                  <a16:creationId xmlns:a16="http://schemas.microsoft.com/office/drawing/2014/main" id="{D5CE41B7-95BB-0589-BEA8-4FCC4D56924C}"/>
                </a:ext>
              </a:extLst>
            </p:cNvPr>
            <p:cNvSpPr>
              <a:spLocks noChangeArrowheads="1"/>
            </p:cNvSpPr>
            <p:nvPr/>
          </p:nvSpPr>
          <p:spPr bwMode="auto">
            <a:xfrm>
              <a:off x="1612" y="1122"/>
              <a:ext cx="2109" cy="252"/>
            </a:xfrm>
            <a:prstGeom prst="rect">
              <a:avLst/>
            </a:prstGeom>
            <a:noFill/>
            <a:ln w="9525" algn="ctr">
              <a:noFill/>
              <a:miter lim="800000"/>
              <a:headEnd/>
              <a:tailEnd/>
            </a:ln>
            <a:effectLst/>
          </p:spPr>
          <p:txBody>
            <a:bodyPr wrap="none" anchor="ctr">
              <a:spAutoFit/>
            </a:bodyPr>
            <a:lstStyle/>
            <a:p>
              <a:pPr eaLnBrk="1" fontAlgn="auto" hangingPunct="1">
                <a:spcBef>
                  <a:spcPts val="0"/>
                </a:spcBef>
                <a:spcAft>
                  <a:spcPts val="0"/>
                </a:spcAft>
                <a:defRPr/>
              </a:pPr>
              <a:r>
                <a:rPr lang="ja-JP" altLang="en-US" sz="2000" dirty="0">
                  <a:latin typeface="+mn-ea"/>
                </a:rPr>
                <a:t>（残留塩素濃度の測定）　</a:t>
              </a:r>
              <a:r>
                <a:rPr lang="ja-JP" altLang="en-US" sz="2000" dirty="0">
                  <a:effectLst>
                    <a:outerShdw blurRad="38100" dist="38100" dir="2700000" algn="tl">
                      <a:srgbClr val="C0C0C0"/>
                    </a:outerShdw>
                  </a:effectLst>
                  <a:latin typeface="+mn-ea"/>
                </a:rPr>
                <a:t> </a:t>
              </a:r>
            </a:p>
          </p:txBody>
        </p:sp>
        <p:sp>
          <p:nvSpPr>
            <p:cNvPr id="1864" name="Rectangle 16">
              <a:extLst>
                <a:ext uri="{FF2B5EF4-FFF2-40B4-BE49-F238E27FC236}">
                  <a16:creationId xmlns:a16="http://schemas.microsoft.com/office/drawing/2014/main" id="{3E310C1E-5789-2EBA-0FE9-DA9116EF87E5}"/>
                </a:ext>
              </a:extLst>
            </p:cNvPr>
            <p:cNvSpPr>
              <a:spLocks noChangeArrowheads="1"/>
            </p:cNvSpPr>
            <p:nvPr/>
          </p:nvSpPr>
          <p:spPr bwMode="auto">
            <a:xfrm>
              <a:off x="4105" y="1378"/>
              <a:ext cx="1301" cy="252"/>
            </a:xfrm>
            <a:prstGeom prst="rect">
              <a:avLst/>
            </a:prstGeom>
            <a:noFill/>
            <a:ln w="9525" algn="ctr">
              <a:noFill/>
              <a:miter lim="800000"/>
              <a:headEnd/>
              <a:tailEnd/>
            </a:ln>
            <a:effectLst/>
          </p:spPr>
          <p:txBody>
            <a:bodyPr wrap="none" anchor="ctr">
              <a:spAutoFit/>
            </a:bodyPr>
            <a:lstStyle/>
            <a:p>
              <a:pPr eaLnBrk="1" fontAlgn="auto" hangingPunct="1">
                <a:spcBef>
                  <a:spcPts val="0"/>
                </a:spcBef>
                <a:spcAft>
                  <a:spcPts val="0"/>
                </a:spcAft>
                <a:defRPr/>
              </a:pPr>
              <a:r>
                <a:rPr lang="ja-JP" altLang="en-US" sz="2000" b="1" dirty="0">
                  <a:latin typeface="+mn-ea"/>
                </a:rPr>
                <a:t>（工事完了後）</a:t>
              </a:r>
              <a:r>
                <a:rPr lang="ja-JP" altLang="en-US" sz="2000" b="1" dirty="0">
                  <a:effectLst>
                    <a:outerShdw blurRad="38100" dist="38100" dir="2700000" algn="tl">
                      <a:srgbClr val="C0C0C0"/>
                    </a:outerShdw>
                  </a:effectLst>
                  <a:latin typeface="+mn-ea"/>
                </a:rPr>
                <a:t> </a:t>
              </a:r>
            </a:p>
          </p:txBody>
        </p:sp>
      </p:grpSp>
      <p:sp>
        <p:nvSpPr>
          <p:cNvPr id="113669" name="Text Box 6">
            <a:extLst>
              <a:ext uri="{FF2B5EF4-FFF2-40B4-BE49-F238E27FC236}">
                <a16:creationId xmlns:a16="http://schemas.microsoft.com/office/drawing/2014/main" id="{FCCC9A6A-AF86-4017-4D2E-170B902630D8}"/>
              </a:ext>
            </a:extLst>
          </p:cNvPr>
          <p:cNvSpPr txBox="1">
            <a:spLocks noChangeArrowheads="1"/>
          </p:cNvSpPr>
          <p:nvPr/>
        </p:nvSpPr>
        <p:spPr bwMode="auto">
          <a:xfrm>
            <a:off x="456884" y="1055688"/>
            <a:ext cx="8232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000" dirty="0" smtClean="0">
                <a:latin typeface="+mn-ea"/>
                <a:ea typeface="+mn-ea"/>
              </a:rPr>
              <a:t>残留</a:t>
            </a:r>
            <a:r>
              <a:rPr lang="ja-JP" altLang="en-US" sz="2000" dirty="0">
                <a:latin typeface="+mn-ea"/>
                <a:ea typeface="+mn-ea"/>
              </a:rPr>
              <a:t>塩素濃度の確認（臭気・色・濁り等も確認）</a:t>
            </a:r>
            <a:endParaRPr lang="en-US" altLang="ja-JP" sz="2000" dirty="0">
              <a:latin typeface="+mn-ea"/>
              <a:ea typeface="+mn-ea"/>
            </a:endParaRPr>
          </a:p>
        </p:txBody>
      </p:sp>
      <p:sp>
        <p:nvSpPr>
          <p:cNvPr id="3" name="スライド番号プレースホルダー 1">
            <a:extLst>
              <a:ext uri="{FF2B5EF4-FFF2-40B4-BE49-F238E27FC236}">
                <a16:creationId xmlns:a16="http://schemas.microsoft.com/office/drawing/2014/main" id="{5A37580B-8723-D2A2-B566-8D0B50683956}"/>
              </a:ext>
            </a:extLst>
          </p:cNvPr>
          <p:cNvSpPr txBox="1">
            <a:spLocks/>
          </p:cNvSpPr>
          <p:nvPr/>
        </p:nvSpPr>
        <p:spPr>
          <a:xfrm>
            <a:off x="6908525"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33</a:t>
            </a:fld>
            <a:endParaRPr lang="ja-JP" altLang="en-US" sz="1600" dirty="0">
              <a:solidFill>
                <a:schemeClr val="tx1"/>
              </a:solidFill>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dirty="0">
                <a:solidFill>
                  <a:schemeClr val="accent1">
                    <a:lumMod val="50000"/>
                  </a:schemeClr>
                </a:solidFill>
              </a:rPr>
              <a:t>５ 事故事例紹介</a:t>
            </a:r>
          </a:p>
        </p:txBody>
      </p:sp>
    </p:spTree>
    <p:extLst>
      <p:ext uri="{BB962C8B-B14F-4D97-AF65-F5344CB8AC3E}">
        <p14:creationId xmlns:p14="http://schemas.microsoft.com/office/powerpoint/2010/main" val="285236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6">
            <a:extLst>
              <a:ext uri="{FF2B5EF4-FFF2-40B4-BE49-F238E27FC236}">
                <a16:creationId xmlns:a16="http://schemas.microsoft.com/office/drawing/2014/main" id="{C770B50C-6E4C-3B6E-B4FC-9C0717919F2C}"/>
              </a:ext>
            </a:extLst>
          </p:cNvPr>
          <p:cNvSpPr txBox="1">
            <a:spLocks noChangeArrowheads="1"/>
          </p:cNvSpPr>
          <p:nvPr/>
        </p:nvSpPr>
        <p:spPr bwMode="auto">
          <a:xfrm>
            <a:off x="250825" y="202389"/>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dirty="0">
                <a:latin typeface="+mn-ea"/>
                <a:ea typeface="+mn-ea"/>
              </a:rPr>
              <a:t>事故例ー</a:t>
            </a:r>
            <a:r>
              <a:rPr lang="en-US" altLang="ja-JP" sz="3600" dirty="0">
                <a:latin typeface="+mn-ea"/>
                <a:ea typeface="+mn-ea"/>
              </a:rPr>
              <a:t>1</a:t>
            </a:r>
            <a:r>
              <a:rPr lang="ja-JP" altLang="en-US" sz="3600" dirty="0">
                <a:latin typeface="+mn-ea"/>
                <a:ea typeface="+mn-ea"/>
              </a:rPr>
              <a:t>：他の水管との誤接合</a:t>
            </a:r>
          </a:p>
        </p:txBody>
      </p:sp>
      <p:pic>
        <p:nvPicPr>
          <p:cNvPr id="119812" name="図 1">
            <a:extLst>
              <a:ext uri="{FF2B5EF4-FFF2-40B4-BE49-F238E27FC236}">
                <a16:creationId xmlns:a16="http://schemas.microsoft.com/office/drawing/2014/main" id="{DB451D4F-1102-36BE-314D-4F1CB0D29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1173230"/>
            <a:ext cx="70770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364DE733-06EE-4366-9B55-DD518126F12C}"/>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35</a:t>
            </a:fld>
            <a:endParaRPr lang="ja-JP" altLang="en-US" sz="16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6">
            <a:extLst>
              <a:ext uri="{FF2B5EF4-FFF2-40B4-BE49-F238E27FC236}">
                <a16:creationId xmlns:a16="http://schemas.microsoft.com/office/drawing/2014/main" id="{1FE0EF14-21B3-9FEE-1857-52570A578833}"/>
              </a:ext>
            </a:extLst>
          </p:cNvPr>
          <p:cNvSpPr txBox="1">
            <a:spLocks noChangeArrowheads="1"/>
          </p:cNvSpPr>
          <p:nvPr/>
        </p:nvSpPr>
        <p:spPr bwMode="auto">
          <a:xfrm>
            <a:off x="250825" y="206071"/>
            <a:ext cx="86423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dirty="0">
                <a:latin typeface="+mn-ea"/>
                <a:ea typeface="+mn-ea"/>
              </a:rPr>
              <a:t>事故例ー２：工業用水道との誤接合</a:t>
            </a:r>
          </a:p>
        </p:txBody>
      </p:sp>
      <p:pic>
        <p:nvPicPr>
          <p:cNvPr id="121859" name="図 1">
            <a:extLst>
              <a:ext uri="{FF2B5EF4-FFF2-40B4-BE49-F238E27FC236}">
                <a16:creationId xmlns:a16="http://schemas.microsoft.com/office/drawing/2014/main" id="{598C756A-C2A4-43D9-B5A2-5FD91D0DB0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497013"/>
            <a:ext cx="8812212"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F476BB8D-475B-344D-C03F-E9020D96B750}"/>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36</a:t>
            </a:fld>
            <a:endParaRPr lang="ja-JP" altLang="en-US" sz="16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6">
            <a:extLst>
              <a:ext uri="{FF2B5EF4-FFF2-40B4-BE49-F238E27FC236}">
                <a16:creationId xmlns:a16="http://schemas.microsoft.com/office/drawing/2014/main" id="{3799F1DA-9231-8FC2-F4F9-DC07D38ED7B1}"/>
              </a:ext>
            </a:extLst>
          </p:cNvPr>
          <p:cNvSpPr txBox="1">
            <a:spLocks noChangeArrowheads="1"/>
          </p:cNvSpPr>
          <p:nvPr/>
        </p:nvSpPr>
        <p:spPr bwMode="auto">
          <a:xfrm>
            <a:off x="250826" y="200896"/>
            <a:ext cx="8642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dirty="0">
                <a:latin typeface="+mn-ea"/>
                <a:ea typeface="+mn-ea"/>
              </a:rPr>
              <a:t>事故例ー３：水道水に冷却水（油分を含む）が</a:t>
            </a:r>
            <a:r>
              <a:rPr lang="ja-JP" altLang="en-US" sz="3600" dirty="0" smtClean="0">
                <a:latin typeface="+mn-ea"/>
                <a:ea typeface="+mn-ea"/>
              </a:rPr>
              <a:t>混入する</a:t>
            </a:r>
            <a:r>
              <a:rPr lang="ja-JP" altLang="en-US" sz="3600" dirty="0">
                <a:latin typeface="+mn-ea"/>
                <a:ea typeface="+mn-ea"/>
              </a:rPr>
              <a:t>事故</a:t>
            </a:r>
          </a:p>
        </p:txBody>
      </p:sp>
      <p:pic>
        <p:nvPicPr>
          <p:cNvPr id="123907" name="図 1">
            <a:extLst>
              <a:ext uri="{FF2B5EF4-FFF2-40B4-BE49-F238E27FC236}">
                <a16:creationId xmlns:a16="http://schemas.microsoft.com/office/drawing/2014/main" id="{DD741417-3A55-B0C8-951F-04A8DC6A7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482725"/>
            <a:ext cx="7358062"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70C1249B-CD50-4807-61A8-85F04C94F091}"/>
              </a:ext>
            </a:extLst>
          </p:cNvPr>
          <p:cNvSpPr txBox="1">
            <a:spLocks/>
          </p:cNvSpPr>
          <p:nvPr/>
        </p:nvSpPr>
        <p:spPr>
          <a:xfrm>
            <a:off x="6610350" y="644249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37</a:t>
            </a:fld>
            <a:endParaRPr lang="ja-JP" altLang="en-US" sz="16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a:extLst>
              <a:ext uri="{FF2B5EF4-FFF2-40B4-BE49-F238E27FC236}">
                <a16:creationId xmlns:a16="http://schemas.microsoft.com/office/drawing/2014/main" id="{4CD32869-65EE-5DAC-EF71-6AF25CF3A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37"/>
          <a:stretch>
            <a:fillRect/>
          </a:stretch>
        </p:blipFill>
        <p:spPr bwMode="auto">
          <a:xfrm>
            <a:off x="557089" y="1109426"/>
            <a:ext cx="8039100"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Text Box 6">
            <a:extLst>
              <a:ext uri="{FF2B5EF4-FFF2-40B4-BE49-F238E27FC236}">
                <a16:creationId xmlns:a16="http://schemas.microsoft.com/office/drawing/2014/main" id="{C85F5C3E-097F-C1FD-207C-675CF4845F79}"/>
              </a:ext>
            </a:extLst>
          </p:cNvPr>
          <p:cNvSpPr txBox="1">
            <a:spLocks noChangeArrowheads="1"/>
          </p:cNvSpPr>
          <p:nvPr/>
        </p:nvSpPr>
        <p:spPr bwMode="auto">
          <a:xfrm>
            <a:off x="250824" y="200964"/>
            <a:ext cx="8642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3600" dirty="0">
                <a:latin typeface="+mn-ea"/>
                <a:ea typeface="+mn-ea"/>
              </a:rPr>
              <a:t>事故例ー４：</a:t>
            </a:r>
            <a:r>
              <a:rPr lang="ja-JP" altLang="en-US" sz="3600" dirty="0" smtClean="0">
                <a:latin typeface="+mn-ea"/>
                <a:ea typeface="+mn-ea"/>
              </a:rPr>
              <a:t>サンドエロージョン</a:t>
            </a:r>
            <a:r>
              <a:rPr lang="ja-JP" altLang="en-US" sz="3600" dirty="0">
                <a:latin typeface="+mn-ea"/>
                <a:ea typeface="+mn-ea"/>
              </a:rPr>
              <a:t>現象によるガスの供給停止</a:t>
            </a:r>
          </a:p>
        </p:txBody>
      </p:sp>
      <p:sp>
        <p:nvSpPr>
          <p:cNvPr id="3" name="スライド番号プレースホルダー 1">
            <a:extLst>
              <a:ext uri="{FF2B5EF4-FFF2-40B4-BE49-F238E27FC236}">
                <a16:creationId xmlns:a16="http://schemas.microsoft.com/office/drawing/2014/main" id="{38ED6CF3-D183-7ADB-EB52-134FE68383F6}"/>
              </a:ext>
            </a:extLst>
          </p:cNvPr>
          <p:cNvSpPr txBox="1">
            <a:spLocks/>
          </p:cNvSpPr>
          <p:nvPr/>
        </p:nvSpPr>
        <p:spPr>
          <a:xfrm>
            <a:off x="6610350" y="642923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38</a:t>
            </a:fld>
            <a:endParaRPr lang="ja-JP" altLang="en-US" sz="16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D8F7B47A-E0FE-49EE-BBB3-F18DB0C542D2}" type="slidenum">
              <a:rPr lang="ja-JP" altLang="en-US" smtClean="0"/>
              <a:pPr>
                <a:defRPr/>
              </a:pPr>
              <a:t>3</a:t>
            </a:fld>
            <a:endParaRPr lang="ja-JP" altLang="en-US" dirty="0"/>
          </a:p>
        </p:txBody>
      </p:sp>
      <p:sp>
        <p:nvSpPr>
          <p:cNvPr id="5" name="正方形/長方形 4">
            <a:extLst>
              <a:ext uri="{FF2B5EF4-FFF2-40B4-BE49-F238E27FC236}">
                <a16:creationId xmlns:a16="http://schemas.microsoft.com/office/drawing/2014/main" id="{0F9AEFB2-212C-1BA9-3F08-8CFDAC32C9AE}"/>
              </a:ext>
            </a:extLst>
          </p:cNvPr>
          <p:cNvSpPr/>
          <p:nvPr/>
        </p:nvSpPr>
        <p:spPr>
          <a:xfrm>
            <a:off x="258775" y="916001"/>
            <a:ext cx="8642350" cy="373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dirty="0">
                <a:solidFill>
                  <a:schemeClr val="tx1"/>
                </a:solidFill>
                <a:latin typeface="+mn-ea"/>
              </a:rPr>
              <a:t>需要者に水を供給するために水道事業者の施設した配水管から分岐して設けられた給水管及びこれに直結する給水用具をいう。</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a:p>
            <a:pPr eaLnBrk="1" fontAlgn="auto" hangingPunct="1">
              <a:spcBef>
                <a:spcPts val="0"/>
              </a:spcBef>
              <a:spcAft>
                <a:spcPts val="0"/>
              </a:spcAft>
              <a:defRPr/>
            </a:pPr>
            <a:r>
              <a:rPr lang="en-US" altLang="ja-JP" sz="2000" dirty="0">
                <a:solidFill>
                  <a:schemeClr val="tx1"/>
                </a:solidFill>
                <a:latin typeface="+mn-ea"/>
              </a:rPr>
              <a:t>【</a:t>
            </a:r>
            <a:r>
              <a:rPr lang="ja-JP" altLang="en-US" sz="2000" dirty="0">
                <a:solidFill>
                  <a:schemeClr val="tx1"/>
                </a:solidFill>
                <a:latin typeface="+mn-ea"/>
              </a:rPr>
              <a:t>水道法第３条（用語の定義）第９項</a:t>
            </a:r>
            <a:r>
              <a:rPr lang="en-US" altLang="ja-JP" sz="2000" dirty="0">
                <a:solidFill>
                  <a:schemeClr val="tx1"/>
                </a:solidFill>
                <a:latin typeface="+mn-ea"/>
              </a:rPr>
              <a:t>】</a:t>
            </a:r>
          </a:p>
        </p:txBody>
      </p:sp>
      <p:sp>
        <p:nvSpPr>
          <p:cNvPr id="6" name="Text Box 6">
            <a:extLst>
              <a:ext uri="{FF2B5EF4-FFF2-40B4-BE49-F238E27FC236}">
                <a16:creationId xmlns:a16="http://schemas.microsoft.com/office/drawing/2014/main" id="{43040D77-E1CA-34EC-23CE-EB2AE26FC3E5}"/>
              </a:ext>
            </a:extLst>
          </p:cNvPr>
          <p:cNvSpPr txBox="1">
            <a:spLocks noChangeArrowheads="1"/>
          </p:cNvSpPr>
          <p:nvPr/>
        </p:nvSpPr>
        <p:spPr bwMode="auto">
          <a:xfrm>
            <a:off x="250825" y="196771"/>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dirty="0">
                <a:latin typeface="+mn-ea"/>
                <a:ea typeface="+mn-ea"/>
              </a:rPr>
              <a:t>給水装置とは</a:t>
            </a:r>
            <a:endParaRPr lang="en-US" altLang="ja-JP" sz="3200" dirty="0">
              <a:latin typeface="+mn-ea"/>
              <a:ea typeface="+mn-ea"/>
            </a:endParaRPr>
          </a:p>
        </p:txBody>
      </p:sp>
    </p:spTree>
    <p:extLst>
      <p:ext uri="{BB962C8B-B14F-4D97-AF65-F5344CB8AC3E}">
        <p14:creationId xmlns:p14="http://schemas.microsoft.com/office/powerpoint/2010/main" val="1400383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dirty="0">
                <a:solidFill>
                  <a:schemeClr val="accent1">
                    <a:lumMod val="50000"/>
                  </a:schemeClr>
                </a:solidFill>
              </a:rPr>
              <a:t>６ 指定工事事業者の取組み</a:t>
            </a:r>
          </a:p>
        </p:txBody>
      </p:sp>
    </p:spTree>
    <p:extLst>
      <p:ext uri="{BB962C8B-B14F-4D97-AF65-F5344CB8AC3E}">
        <p14:creationId xmlns:p14="http://schemas.microsoft.com/office/powerpoint/2010/main" val="2273427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6">
            <a:extLst>
              <a:ext uri="{FF2B5EF4-FFF2-40B4-BE49-F238E27FC236}">
                <a16:creationId xmlns:a16="http://schemas.microsoft.com/office/drawing/2014/main" id="{B9EA8453-3071-CC71-6225-571F63A212B3}"/>
              </a:ext>
            </a:extLst>
          </p:cNvPr>
          <p:cNvSpPr txBox="1">
            <a:spLocks noChangeArrowheads="1"/>
          </p:cNvSpPr>
          <p:nvPr/>
        </p:nvSpPr>
        <p:spPr bwMode="auto">
          <a:xfrm>
            <a:off x="250825" y="393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工事</a:t>
            </a:r>
            <a:r>
              <a:rPr lang="ja-JP" altLang="en-US" sz="2800" u="sng" dirty="0">
                <a:latin typeface="+mn-ea"/>
                <a:ea typeface="+mn-ea"/>
              </a:rPr>
              <a:t>代金、施工等に関するトラブル防止</a:t>
            </a:r>
            <a:endParaRPr lang="en-US" altLang="ja-JP" sz="2800" u="sng" dirty="0">
              <a:latin typeface="+mn-ea"/>
              <a:ea typeface="+mn-ea"/>
            </a:endParaRPr>
          </a:p>
        </p:txBody>
      </p:sp>
      <p:sp>
        <p:nvSpPr>
          <p:cNvPr id="146435" name="Text Box 6">
            <a:extLst>
              <a:ext uri="{FF2B5EF4-FFF2-40B4-BE49-F238E27FC236}">
                <a16:creationId xmlns:a16="http://schemas.microsoft.com/office/drawing/2014/main" id="{AEC7A932-57B9-DAB6-E8E5-4521759AF3A1}"/>
              </a:ext>
            </a:extLst>
          </p:cNvPr>
          <p:cNvSpPr txBox="1">
            <a:spLocks noChangeArrowheads="1"/>
          </p:cNvSpPr>
          <p:nvPr/>
        </p:nvSpPr>
        <p:spPr bwMode="auto">
          <a:xfrm>
            <a:off x="419100" y="1282700"/>
            <a:ext cx="849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342900" indent="-342900">
              <a:lnSpc>
                <a:spcPct val="100000"/>
              </a:lnSpc>
              <a:spcBef>
                <a:spcPct val="50000"/>
              </a:spcBef>
            </a:pPr>
            <a:r>
              <a:rPr lang="ja-JP" altLang="en-US" sz="2000" dirty="0" smtClean="0">
                <a:latin typeface="+mn-ea"/>
                <a:ea typeface="+mn-ea"/>
              </a:rPr>
              <a:t>費用</a:t>
            </a:r>
            <a:r>
              <a:rPr lang="ja-JP" altLang="en-US" sz="2000" dirty="0">
                <a:latin typeface="+mn-ea"/>
                <a:ea typeface="+mn-ea"/>
              </a:rPr>
              <a:t>明細がわかる見積書の作成</a:t>
            </a:r>
            <a:endParaRPr lang="en-US" altLang="ja-JP" sz="2000" dirty="0">
              <a:latin typeface="+mn-ea"/>
              <a:ea typeface="+mn-ea"/>
            </a:endParaRPr>
          </a:p>
          <a:p>
            <a:pPr eaLnBrk="1" hangingPunct="1">
              <a:lnSpc>
                <a:spcPct val="100000"/>
              </a:lnSpc>
              <a:spcBef>
                <a:spcPct val="50000"/>
              </a:spcBef>
              <a:buFontTx/>
              <a:buNone/>
            </a:pPr>
            <a:r>
              <a:rPr lang="ja-JP" altLang="en-US" sz="2000" dirty="0">
                <a:latin typeface="+mn-ea"/>
                <a:ea typeface="+mn-ea"/>
              </a:rPr>
              <a:t>　（特になじみの少ない費用に</a:t>
            </a:r>
            <a:r>
              <a:rPr lang="en-US" altLang="ja-JP" sz="2000" dirty="0">
                <a:latin typeface="+mn-ea"/>
                <a:ea typeface="+mn-ea"/>
              </a:rPr>
              <a:t/>
            </a:r>
            <a:br>
              <a:rPr lang="en-US" altLang="ja-JP" sz="2000" dirty="0">
                <a:latin typeface="+mn-ea"/>
                <a:ea typeface="+mn-ea"/>
              </a:rPr>
            </a:br>
            <a:r>
              <a:rPr lang="ja-JP" altLang="en-US" sz="2000" dirty="0">
                <a:latin typeface="+mn-ea"/>
                <a:ea typeface="+mn-ea"/>
              </a:rPr>
              <a:t>　　ついては、十分説明）</a:t>
            </a:r>
          </a:p>
          <a:p>
            <a:pPr marL="342900" indent="-342900">
              <a:lnSpc>
                <a:spcPct val="100000"/>
              </a:lnSpc>
              <a:spcBef>
                <a:spcPct val="50000"/>
              </a:spcBef>
            </a:pPr>
            <a:r>
              <a:rPr lang="ja-JP" altLang="en-US" sz="2000" dirty="0" smtClean="0">
                <a:latin typeface="+mn-ea"/>
                <a:ea typeface="+mn-ea"/>
              </a:rPr>
              <a:t>わかりやすい</a:t>
            </a:r>
            <a:r>
              <a:rPr lang="ja-JP" altLang="en-US" sz="2000" dirty="0">
                <a:latin typeface="+mn-ea"/>
                <a:ea typeface="+mn-ea"/>
              </a:rPr>
              <a:t>工事内容説明</a:t>
            </a:r>
            <a:endParaRPr lang="en-US" altLang="ja-JP" sz="2000" dirty="0">
              <a:latin typeface="+mn-ea"/>
              <a:ea typeface="+mn-ea"/>
            </a:endParaRPr>
          </a:p>
          <a:p>
            <a:pPr eaLnBrk="1" hangingPunct="1">
              <a:lnSpc>
                <a:spcPct val="100000"/>
              </a:lnSpc>
              <a:spcBef>
                <a:spcPct val="50000"/>
              </a:spcBef>
              <a:buFontTx/>
              <a:buNone/>
            </a:pPr>
            <a:r>
              <a:rPr lang="ja-JP" altLang="en-US" sz="2000" dirty="0">
                <a:latin typeface="+mn-ea"/>
                <a:ea typeface="+mn-ea"/>
              </a:rPr>
              <a:t>　（工事内容等を十分理解し、</a:t>
            </a:r>
            <a:r>
              <a:rPr lang="en-US" altLang="ja-JP" sz="2000" dirty="0">
                <a:latin typeface="+mn-ea"/>
                <a:ea typeface="+mn-ea"/>
              </a:rPr>
              <a:t/>
            </a:r>
            <a:br>
              <a:rPr lang="en-US" altLang="ja-JP" sz="2000" dirty="0">
                <a:latin typeface="+mn-ea"/>
                <a:ea typeface="+mn-ea"/>
              </a:rPr>
            </a:br>
            <a:r>
              <a:rPr lang="ja-JP" altLang="en-US" sz="2000" dirty="0">
                <a:latin typeface="+mn-ea"/>
                <a:ea typeface="+mn-ea"/>
              </a:rPr>
              <a:t>　　納得した上で施工）</a:t>
            </a:r>
            <a:endParaRPr lang="en-US" altLang="ja-JP" sz="2000" dirty="0">
              <a:latin typeface="+mn-ea"/>
              <a:ea typeface="+mn-ea"/>
            </a:endParaRPr>
          </a:p>
          <a:p>
            <a:pPr eaLnBrk="1" hangingPunct="1">
              <a:lnSpc>
                <a:spcPct val="100000"/>
              </a:lnSpc>
              <a:spcBef>
                <a:spcPct val="50000"/>
              </a:spcBef>
              <a:buFontTx/>
              <a:buNone/>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146436" name="Text Box 6">
            <a:extLst>
              <a:ext uri="{FF2B5EF4-FFF2-40B4-BE49-F238E27FC236}">
                <a16:creationId xmlns:a16="http://schemas.microsoft.com/office/drawing/2014/main" id="{BE0E6A5F-94F4-48AA-8A08-8B50EC6F6372}"/>
              </a:ext>
            </a:extLst>
          </p:cNvPr>
          <p:cNvSpPr txBox="1">
            <a:spLocks noChangeArrowheads="1"/>
          </p:cNvSpPr>
          <p:nvPr/>
        </p:nvSpPr>
        <p:spPr bwMode="auto">
          <a:xfrm>
            <a:off x="250825" y="4802188"/>
            <a:ext cx="8664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接遇</a:t>
            </a:r>
            <a:r>
              <a:rPr lang="ja-JP" altLang="en-US" sz="2800" u="sng" dirty="0">
                <a:latin typeface="+mn-ea"/>
                <a:ea typeface="+mn-ea"/>
              </a:rPr>
              <a:t>・モラルに関する社員教育の徹底</a:t>
            </a:r>
            <a:endParaRPr lang="en-US" altLang="ja-JP" sz="2800" u="sng" dirty="0">
              <a:latin typeface="+mn-ea"/>
              <a:ea typeface="+mn-ea"/>
            </a:endParaRPr>
          </a:p>
        </p:txBody>
      </p:sp>
      <p:sp>
        <p:nvSpPr>
          <p:cNvPr id="146437" name="Text Box 6">
            <a:extLst>
              <a:ext uri="{FF2B5EF4-FFF2-40B4-BE49-F238E27FC236}">
                <a16:creationId xmlns:a16="http://schemas.microsoft.com/office/drawing/2014/main" id="{804C64C4-2A7F-2622-DD26-7D295EEBEAB9}"/>
              </a:ext>
            </a:extLst>
          </p:cNvPr>
          <p:cNvSpPr txBox="1">
            <a:spLocks noChangeArrowheads="1"/>
          </p:cNvSpPr>
          <p:nvPr/>
        </p:nvSpPr>
        <p:spPr bwMode="auto">
          <a:xfrm>
            <a:off x="250824" y="5448300"/>
            <a:ext cx="8664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342900" indent="-342900">
              <a:lnSpc>
                <a:spcPct val="100000"/>
              </a:lnSpc>
              <a:spcBef>
                <a:spcPct val="50000"/>
              </a:spcBef>
            </a:pPr>
            <a:r>
              <a:rPr lang="ja-JP" altLang="en-US" sz="2000" dirty="0" smtClean="0">
                <a:latin typeface="+mn-ea"/>
                <a:ea typeface="+mn-ea"/>
              </a:rPr>
              <a:t>お客</a:t>
            </a:r>
            <a:r>
              <a:rPr lang="ja-JP" altLang="en-US" sz="2000" dirty="0">
                <a:latin typeface="+mn-ea"/>
                <a:ea typeface="+mn-ea"/>
              </a:rPr>
              <a:t>さま目線の思考で自己診断</a:t>
            </a:r>
            <a:endParaRPr lang="en-US" altLang="ja-JP" sz="2000" dirty="0">
              <a:latin typeface="+mn-ea"/>
              <a:ea typeface="+mn-ea"/>
            </a:endParaRPr>
          </a:p>
          <a:p>
            <a:pPr marL="342900" indent="-342900">
              <a:lnSpc>
                <a:spcPct val="100000"/>
              </a:lnSpc>
              <a:spcBef>
                <a:spcPct val="50000"/>
              </a:spcBef>
            </a:pPr>
            <a:r>
              <a:rPr lang="ja-JP" altLang="en-US" sz="2000" dirty="0" smtClean="0">
                <a:latin typeface="+mn-ea"/>
                <a:ea typeface="+mn-ea"/>
              </a:rPr>
              <a:t>社員</a:t>
            </a:r>
            <a:r>
              <a:rPr lang="ja-JP" altLang="en-US" sz="2000" dirty="0">
                <a:latin typeface="+mn-ea"/>
                <a:ea typeface="+mn-ea"/>
              </a:rPr>
              <a:t>教育の中であいさつや会釈など接遇の基本動作確認</a:t>
            </a:r>
            <a:endParaRPr lang="en-US" altLang="ja-JP" sz="2000" dirty="0">
              <a:latin typeface="+mn-ea"/>
              <a:ea typeface="+mn-ea"/>
            </a:endParaRPr>
          </a:p>
        </p:txBody>
      </p:sp>
      <p:pic>
        <p:nvPicPr>
          <p:cNvPr id="146438" name="図 1">
            <a:extLst>
              <a:ext uri="{FF2B5EF4-FFF2-40B4-BE49-F238E27FC236}">
                <a16:creationId xmlns:a16="http://schemas.microsoft.com/office/drawing/2014/main" id="{41AE30AF-4133-651F-F1FE-6C0073AF59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282700"/>
            <a:ext cx="35718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DE6D0730-2D26-930A-C9E6-83B37E849676}"/>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40</a:t>
            </a:fld>
            <a:endParaRPr lang="ja-JP" altLang="en-US" sz="16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6">
            <a:extLst>
              <a:ext uri="{FF2B5EF4-FFF2-40B4-BE49-F238E27FC236}">
                <a16:creationId xmlns:a16="http://schemas.microsoft.com/office/drawing/2014/main" id="{BCD1175C-EDA8-D7B4-F406-D6EBE6002BCB}"/>
              </a:ext>
            </a:extLst>
          </p:cNvPr>
          <p:cNvSpPr txBox="1">
            <a:spLocks noChangeArrowheads="1"/>
          </p:cNvSpPr>
          <p:nvPr/>
        </p:nvSpPr>
        <p:spPr bwMode="auto">
          <a:xfrm>
            <a:off x="261992" y="280436"/>
            <a:ext cx="8651419"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接遇</a:t>
            </a:r>
            <a:r>
              <a:rPr lang="ja-JP" altLang="en-US" sz="2800" u="sng" dirty="0">
                <a:latin typeface="+mn-ea"/>
                <a:ea typeface="+mn-ea"/>
              </a:rPr>
              <a:t>、モラルに関する苦情</a:t>
            </a:r>
            <a:r>
              <a:rPr lang="ja-JP" altLang="en-US" sz="2800" u="sng" dirty="0" smtClean="0">
                <a:latin typeface="+mn-ea"/>
                <a:ea typeface="+mn-ea"/>
              </a:rPr>
              <a:t>事例</a:t>
            </a:r>
            <a:endParaRPr lang="en-US" altLang="ja-JP" sz="2800" dirty="0">
              <a:latin typeface="+mn-ea"/>
              <a:ea typeface="+mn-ea"/>
            </a:endParaRPr>
          </a:p>
          <a:p>
            <a:pPr marL="342900" indent="-342900">
              <a:lnSpc>
                <a:spcPct val="100000"/>
              </a:lnSpc>
              <a:spcBef>
                <a:spcPct val="50000"/>
              </a:spcBef>
            </a:pPr>
            <a:r>
              <a:rPr lang="ja-JP" altLang="en-US" sz="2000" dirty="0" smtClean="0">
                <a:latin typeface="+mn-ea"/>
                <a:ea typeface="+mn-ea"/>
              </a:rPr>
              <a:t>電話</a:t>
            </a:r>
            <a:r>
              <a:rPr lang="ja-JP" altLang="en-US" sz="2000" dirty="0">
                <a:latin typeface="+mn-ea"/>
                <a:ea typeface="+mn-ea"/>
              </a:rPr>
              <a:t>連絡の際、対応が横柄であった。</a:t>
            </a:r>
          </a:p>
          <a:p>
            <a:pPr marL="342900" indent="-342900">
              <a:lnSpc>
                <a:spcPct val="100000"/>
              </a:lnSpc>
              <a:spcBef>
                <a:spcPct val="50000"/>
              </a:spcBef>
            </a:pPr>
            <a:r>
              <a:rPr lang="ja-JP" altLang="en-US" sz="2000" dirty="0" smtClean="0">
                <a:latin typeface="+mn-ea"/>
                <a:ea typeface="+mn-ea"/>
              </a:rPr>
              <a:t>漏水</a:t>
            </a:r>
            <a:r>
              <a:rPr lang="ja-JP" altLang="en-US" sz="2000" dirty="0">
                <a:latin typeface="+mn-ea"/>
                <a:ea typeface="+mn-ea"/>
              </a:rPr>
              <a:t>修理の依頼で６～７件電話したが</a:t>
            </a:r>
            <a:r>
              <a:rPr lang="ja-JP" altLang="en-US" sz="2000" dirty="0" smtClean="0">
                <a:latin typeface="+mn-ea"/>
                <a:ea typeface="+mn-ea"/>
              </a:rPr>
              <a:t>、「忙しい」と</a:t>
            </a:r>
            <a:r>
              <a:rPr lang="ja-JP" altLang="en-US" sz="2000" dirty="0">
                <a:latin typeface="+mn-ea"/>
                <a:ea typeface="+mn-ea"/>
              </a:rPr>
              <a:t>断られた</a:t>
            </a:r>
            <a:r>
              <a:rPr lang="ja-JP" altLang="en-US" sz="2000" dirty="0" smtClean="0">
                <a:latin typeface="+mn-ea"/>
                <a:ea typeface="+mn-ea"/>
              </a:rPr>
              <a:t>。</a:t>
            </a:r>
            <a:endParaRPr lang="ja-JP" altLang="en-US" sz="2000" dirty="0">
              <a:latin typeface="+mn-ea"/>
              <a:ea typeface="+mn-ea"/>
            </a:endParaRPr>
          </a:p>
          <a:p>
            <a:pPr marL="342900" indent="-342900">
              <a:lnSpc>
                <a:spcPct val="100000"/>
              </a:lnSpc>
              <a:spcBef>
                <a:spcPct val="50000"/>
              </a:spcBef>
            </a:pPr>
            <a:r>
              <a:rPr lang="ja-JP" altLang="en-US" sz="2000" dirty="0" smtClean="0">
                <a:latin typeface="+mn-ea"/>
                <a:ea typeface="+mn-ea"/>
              </a:rPr>
              <a:t>態度</a:t>
            </a:r>
            <a:r>
              <a:rPr lang="ja-JP" altLang="en-US" sz="2000" dirty="0">
                <a:latin typeface="+mn-ea"/>
                <a:ea typeface="+mn-ea"/>
              </a:rPr>
              <a:t>が悪い</a:t>
            </a:r>
            <a:r>
              <a:rPr lang="ja-JP" altLang="en-US" sz="2000" dirty="0" smtClean="0">
                <a:latin typeface="+mn-ea"/>
                <a:ea typeface="+mn-ea"/>
              </a:rPr>
              <a:t>。（</a:t>
            </a:r>
            <a:r>
              <a:rPr lang="ja-JP" altLang="en-US" sz="2000" dirty="0">
                <a:latin typeface="+mn-ea"/>
                <a:ea typeface="+mn-ea"/>
              </a:rPr>
              <a:t>上から目線、物言い、ポケットに手を入れたまま）</a:t>
            </a:r>
          </a:p>
          <a:p>
            <a:pPr marL="342900" indent="-342900">
              <a:lnSpc>
                <a:spcPct val="100000"/>
              </a:lnSpc>
              <a:spcBef>
                <a:spcPct val="50000"/>
              </a:spcBef>
            </a:pPr>
            <a:r>
              <a:rPr lang="ja-JP" altLang="en-US" sz="2000" dirty="0" smtClean="0">
                <a:latin typeface="+mn-ea"/>
                <a:ea typeface="+mn-ea"/>
              </a:rPr>
              <a:t>修繕</a:t>
            </a:r>
            <a:r>
              <a:rPr lang="ja-JP" altLang="en-US" sz="2000" dirty="0">
                <a:latin typeface="+mn-ea"/>
                <a:ea typeface="+mn-ea"/>
              </a:rPr>
              <a:t>を依頼したが、依頼者に作業を手伝わせ、作業中</a:t>
            </a:r>
            <a:r>
              <a:rPr lang="ja-JP" altLang="en-US" sz="2000" dirty="0" smtClean="0">
                <a:latin typeface="+mn-ea"/>
                <a:ea typeface="+mn-ea"/>
              </a:rPr>
              <a:t>も文句</a:t>
            </a:r>
            <a:r>
              <a:rPr lang="ja-JP" altLang="en-US" sz="2000" dirty="0">
                <a:latin typeface="+mn-ea"/>
                <a:ea typeface="+mn-ea"/>
              </a:rPr>
              <a:t>と愚痴を言われ不愉快だった。</a:t>
            </a:r>
          </a:p>
          <a:p>
            <a:pPr marL="342900" indent="-342900">
              <a:lnSpc>
                <a:spcPct val="100000"/>
              </a:lnSpc>
              <a:spcBef>
                <a:spcPct val="50000"/>
              </a:spcBef>
            </a:pPr>
            <a:r>
              <a:rPr lang="ja-JP" altLang="en-US" sz="2000" dirty="0" smtClean="0">
                <a:latin typeface="+mn-ea"/>
                <a:ea typeface="+mn-ea"/>
              </a:rPr>
              <a:t>無断</a:t>
            </a:r>
            <a:r>
              <a:rPr lang="ja-JP" altLang="en-US" sz="2000" dirty="0">
                <a:latin typeface="+mn-ea"/>
                <a:ea typeface="+mn-ea"/>
              </a:rPr>
              <a:t>で私有地に駐車した。</a:t>
            </a:r>
          </a:p>
          <a:p>
            <a:pPr marL="342900" indent="-342900">
              <a:lnSpc>
                <a:spcPct val="100000"/>
              </a:lnSpc>
              <a:spcBef>
                <a:spcPct val="50000"/>
              </a:spcBef>
            </a:pPr>
            <a:r>
              <a:rPr lang="ja-JP" altLang="en-US" sz="2000" dirty="0" smtClean="0">
                <a:latin typeface="+mn-ea"/>
                <a:ea typeface="+mn-ea"/>
              </a:rPr>
              <a:t>訪問</a:t>
            </a:r>
            <a:r>
              <a:rPr lang="ja-JP" altLang="en-US" sz="2000" dirty="0">
                <a:latin typeface="+mn-ea"/>
                <a:ea typeface="+mn-ea"/>
              </a:rPr>
              <a:t>予定日に連絡もなく来なかった。</a:t>
            </a:r>
            <a:r>
              <a:rPr lang="en-US" altLang="ja-JP" sz="2000" dirty="0">
                <a:latin typeface="+mn-ea"/>
                <a:ea typeface="+mn-ea"/>
              </a:rPr>
              <a:t/>
            </a:r>
            <a:br>
              <a:rPr lang="en-US" altLang="ja-JP" sz="2000" dirty="0">
                <a:latin typeface="+mn-ea"/>
                <a:ea typeface="+mn-ea"/>
              </a:rPr>
            </a:br>
            <a:r>
              <a:rPr lang="ja-JP" altLang="en-US" sz="2000" dirty="0" smtClean="0">
                <a:latin typeface="+mn-ea"/>
                <a:ea typeface="+mn-ea"/>
              </a:rPr>
              <a:t>（</a:t>
            </a:r>
            <a:r>
              <a:rPr lang="ja-JP" altLang="en-US" sz="2000" dirty="0">
                <a:latin typeface="+mn-ea"/>
                <a:ea typeface="+mn-ea"/>
              </a:rPr>
              <a:t>事前連絡もなく訪問予定日より早く来た。）</a:t>
            </a:r>
          </a:p>
        </p:txBody>
      </p:sp>
      <p:sp>
        <p:nvSpPr>
          <p:cNvPr id="3" name="スライド番号プレースホルダー 1">
            <a:extLst>
              <a:ext uri="{FF2B5EF4-FFF2-40B4-BE49-F238E27FC236}">
                <a16:creationId xmlns:a16="http://schemas.microsoft.com/office/drawing/2014/main" id="{70AC8CC0-66F3-0BB3-5D97-4ED7D19260B0}"/>
              </a:ext>
            </a:extLst>
          </p:cNvPr>
          <p:cNvSpPr txBox="1">
            <a:spLocks/>
          </p:cNvSpPr>
          <p:nvPr/>
        </p:nvSpPr>
        <p:spPr>
          <a:xfrm>
            <a:off x="6610350" y="636298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41</a:t>
            </a:fld>
            <a:endParaRPr lang="ja-JP" altLang="en-US" sz="16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図 1">
            <a:extLst>
              <a:ext uri="{FF2B5EF4-FFF2-40B4-BE49-F238E27FC236}">
                <a16:creationId xmlns:a16="http://schemas.microsoft.com/office/drawing/2014/main" id="{B7F20594-E3E3-5CA0-1992-F218BA1E1A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5363" y="4184098"/>
            <a:ext cx="2816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6">
            <a:extLst>
              <a:ext uri="{FF2B5EF4-FFF2-40B4-BE49-F238E27FC236}">
                <a16:creationId xmlns:a16="http://schemas.microsoft.com/office/drawing/2014/main" id="{EA304480-93E4-6F9D-1075-EE70B739A8EB}"/>
              </a:ext>
            </a:extLst>
          </p:cNvPr>
          <p:cNvSpPr txBox="1">
            <a:spLocks noChangeArrowheads="1"/>
          </p:cNvSpPr>
          <p:nvPr/>
        </p:nvSpPr>
        <p:spPr bwMode="auto">
          <a:xfrm>
            <a:off x="252413" y="803275"/>
            <a:ext cx="8639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対策例</a:t>
            </a:r>
            <a:endParaRPr lang="en-US" altLang="ja-JP" sz="2800" dirty="0">
              <a:latin typeface="+mn-ea"/>
              <a:ea typeface="+mn-ea"/>
            </a:endParaRPr>
          </a:p>
          <a:p>
            <a:pPr marL="342900" indent="-342900">
              <a:lnSpc>
                <a:spcPct val="100000"/>
              </a:lnSpc>
              <a:spcBef>
                <a:spcPct val="50000"/>
              </a:spcBef>
            </a:pPr>
            <a:r>
              <a:rPr lang="ja-JP" altLang="en-US" sz="2000" b="1" dirty="0" smtClean="0">
                <a:solidFill>
                  <a:srgbClr val="FF0000"/>
                </a:solidFill>
                <a:latin typeface="+mn-ea"/>
                <a:ea typeface="+mn-ea"/>
              </a:rPr>
              <a:t>接遇</a:t>
            </a:r>
            <a:r>
              <a:rPr lang="ja-JP" altLang="en-US" sz="2000" b="1" dirty="0">
                <a:solidFill>
                  <a:srgbClr val="FF0000"/>
                </a:solidFill>
                <a:latin typeface="+mn-ea"/>
                <a:ea typeface="+mn-ea"/>
              </a:rPr>
              <a:t>、モラル（倫理）の社員教育を徹底</a:t>
            </a:r>
            <a:r>
              <a:rPr lang="ja-JP" altLang="en-US" sz="2000" dirty="0">
                <a:latin typeface="+mn-ea"/>
                <a:ea typeface="+mn-ea"/>
              </a:rPr>
              <a:t>する。</a:t>
            </a:r>
          </a:p>
          <a:p>
            <a:pPr marL="342900" indent="-342900">
              <a:lnSpc>
                <a:spcPct val="100000"/>
              </a:lnSpc>
              <a:spcBef>
                <a:spcPct val="50000"/>
              </a:spcBef>
            </a:pPr>
            <a:r>
              <a:rPr lang="ja-JP" altLang="en-US" sz="2000" dirty="0" smtClean="0">
                <a:latin typeface="+mn-ea"/>
                <a:ea typeface="+mn-ea"/>
              </a:rPr>
              <a:t>修理</a:t>
            </a:r>
            <a:r>
              <a:rPr lang="ja-JP" altLang="en-US" sz="2000" dirty="0">
                <a:latin typeface="+mn-ea"/>
                <a:ea typeface="+mn-ea"/>
              </a:rPr>
              <a:t>にすぐに行けない場合は、「忙しいから。」で</a:t>
            </a:r>
            <a:r>
              <a:rPr lang="ja-JP" altLang="en-US" sz="2000" dirty="0" smtClean="0">
                <a:latin typeface="+mn-ea"/>
                <a:ea typeface="+mn-ea"/>
              </a:rPr>
              <a:t>はなく</a:t>
            </a:r>
            <a:r>
              <a:rPr lang="ja-JP" altLang="en-US" sz="2000" dirty="0">
                <a:latin typeface="+mn-ea"/>
                <a:ea typeface="+mn-ea"/>
              </a:rPr>
              <a:t>、「ただいま作業員が全員現場に出ております</a:t>
            </a:r>
            <a:r>
              <a:rPr lang="ja-JP" altLang="en-US" sz="2000" dirty="0" smtClean="0">
                <a:latin typeface="+mn-ea"/>
                <a:ea typeface="+mn-ea"/>
              </a:rPr>
              <a:t>。</a:t>
            </a:r>
            <a:r>
              <a:rPr lang="en-US" altLang="ja-JP" sz="2000" dirty="0" smtClean="0">
                <a:latin typeface="+mn-ea"/>
                <a:ea typeface="+mn-ea"/>
              </a:rPr>
              <a:t>×</a:t>
            </a:r>
            <a:r>
              <a:rPr lang="ja-JP" altLang="en-US" sz="2000" dirty="0">
                <a:latin typeface="+mn-ea"/>
                <a:ea typeface="+mn-ea"/>
              </a:rPr>
              <a:t>時頃であればお受けできますが、いかがでしょうか。</a:t>
            </a:r>
            <a:r>
              <a:rPr lang="ja-JP" altLang="en-US" sz="2000" dirty="0" smtClean="0">
                <a:latin typeface="+mn-ea"/>
                <a:ea typeface="+mn-ea"/>
              </a:rPr>
              <a:t>」など</a:t>
            </a:r>
            <a:r>
              <a:rPr lang="ja-JP" altLang="en-US" sz="2000" dirty="0">
                <a:latin typeface="+mn-ea"/>
                <a:ea typeface="+mn-ea"/>
              </a:rPr>
              <a:t>と、</a:t>
            </a:r>
            <a:r>
              <a:rPr lang="ja-JP" altLang="en-US" sz="2000" b="1" dirty="0">
                <a:solidFill>
                  <a:srgbClr val="FF0000"/>
                </a:solidFill>
                <a:latin typeface="+mn-ea"/>
                <a:ea typeface="+mn-ea"/>
              </a:rPr>
              <a:t>ていねいな説明</a:t>
            </a:r>
            <a:r>
              <a:rPr lang="ja-JP" altLang="en-US" sz="2000" dirty="0">
                <a:latin typeface="+mn-ea"/>
                <a:ea typeface="+mn-ea"/>
              </a:rPr>
              <a:t>を心がける</a:t>
            </a:r>
            <a:r>
              <a:rPr lang="ja-JP" altLang="en-US" sz="2000" dirty="0" smtClean="0">
                <a:latin typeface="+mn-ea"/>
                <a:ea typeface="+mn-ea"/>
              </a:rPr>
              <a:t>。</a:t>
            </a:r>
            <a:r>
              <a:rPr lang="ja-JP" altLang="en-US" sz="2000" dirty="0">
                <a:latin typeface="+mn-ea"/>
                <a:ea typeface="+mn-ea"/>
              </a:rPr>
              <a:t>　　</a:t>
            </a:r>
            <a:r>
              <a:rPr lang="ja-JP" altLang="en-US" sz="2400" dirty="0">
                <a:latin typeface="+mn-ea"/>
                <a:ea typeface="+mn-ea"/>
              </a:rPr>
              <a:t>　　　　　　　　　　　　</a:t>
            </a:r>
          </a:p>
        </p:txBody>
      </p:sp>
      <p:sp>
        <p:nvSpPr>
          <p:cNvPr id="3" name="スライド番号プレースホルダー 1">
            <a:extLst>
              <a:ext uri="{FF2B5EF4-FFF2-40B4-BE49-F238E27FC236}">
                <a16:creationId xmlns:a16="http://schemas.microsoft.com/office/drawing/2014/main" id="{D3D2E8E6-0D39-4121-6700-83496F179B90}"/>
              </a:ext>
            </a:extLst>
          </p:cNvPr>
          <p:cNvSpPr txBox="1">
            <a:spLocks/>
          </p:cNvSpPr>
          <p:nvPr/>
        </p:nvSpPr>
        <p:spPr>
          <a:xfrm>
            <a:off x="6684963" y="641294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42</a:t>
            </a:fld>
            <a:endParaRPr lang="ja-JP" altLang="en-US" sz="1600" dirty="0">
              <a:solidFill>
                <a:schemeClr val="tx1"/>
              </a:solidFill>
              <a:latin typeface="+mn-ea"/>
            </a:endParaRPr>
          </a:p>
        </p:txBody>
      </p:sp>
      <p:sp>
        <p:nvSpPr>
          <p:cNvPr id="2" name="正方形/長方形 1"/>
          <p:cNvSpPr/>
          <p:nvPr/>
        </p:nvSpPr>
        <p:spPr>
          <a:xfrm>
            <a:off x="256031" y="3441902"/>
            <a:ext cx="5819331" cy="1631216"/>
          </a:xfrm>
          <a:prstGeom prst="rect">
            <a:avLst/>
          </a:prstGeom>
        </p:spPr>
        <p:txBody>
          <a:bodyPr wrap="square">
            <a:spAutoFit/>
          </a:bodyPr>
          <a:lstStyle/>
          <a:p>
            <a:pPr marL="342900" indent="-342900">
              <a:buFont typeface="Arial" panose="020B0604020202020204" pitchFamily="34" charset="0"/>
              <a:buChar char="•"/>
            </a:pPr>
            <a:r>
              <a:rPr lang="ja-JP" altLang="en-US" sz="2000" dirty="0">
                <a:latin typeface="+mn-ea"/>
              </a:rPr>
              <a:t>見積り等に時間がかかる場合は</a:t>
            </a:r>
            <a:r>
              <a:rPr lang="ja-JP" altLang="en-US" sz="2000" dirty="0" smtClean="0">
                <a:latin typeface="+mn-ea"/>
              </a:rPr>
              <a:t>、「</a:t>
            </a:r>
            <a:r>
              <a:rPr lang="en-US" altLang="ja-JP" sz="2000" dirty="0" smtClean="0">
                <a:latin typeface="+mn-ea"/>
              </a:rPr>
              <a:t>××</a:t>
            </a:r>
            <a:r>
              <a:rPr lang="ja-JP" altLang="en-US" sz="2000" dirty="0">
                <a:latin typeface="+mn-ea"/>
              </a:rPr>
              <a:t>のため、</a:t>
            </a:r>
            <a:r>
              <a:rPr lang="en-US" altLang="ja-JP" sz="2000" dirty="0">
                <a:latin typeface="+mn-ea"/>
              </a:rPr>
              <a:t>×</a:t>
            </a:r>
            <a:r>
              <a:rPr lang="ja-JP" altLang="en-US" sz="2000" dirty="0">
                <a:latin typeface="+mn-ea"/>
              </a:rPr>
              <a:t>日くらいの</a:t>
            </a:r>
            <a:r>
              <a:rPr lang="ja-JP" altLang="en-US" sz="2000" dirty="0" smtClean="0">
                <a:latin typeface="+mn-ea"/>
              </a:rPr>
              <a:t>期間が</a:t>
            </a:r>
            <a:r>
              <a:rPr lang="ja-JP" altLang="en-US" sz="2000" dirty="0">
                <a:latin typeface="+mn-ea"/>
              </a:rPr>
              <a:t>かかりますが、よろしい</a:t>
            </a:r>
            <a:r>
              <a:rPr lang="ja-JP" altLang="en-US" sz="2000" dirty="0" smtClean="0">
                <a:latin typeface="+mn-ea"/>
              </a:rPr>
              <a:t>でしょう</a:t>
            </a:r>
            <a:r>
              <a:rPr lang="ja-JP" altLang="en-US" sz="2000" dirty="0">
                <a:latin typeface="+mn-ea"/>
              </a:rPr>
              <a:t>か。</a:t>
            </a:r>
            <a:r>
              <a:rPr lang="ja-JP" altLang="en-US" sz="2000" dirty="0" smtClean="0">
                <a:latin typeface="+mn-ea"/>
              </a:rPr>
              <a:t>」など</a:t>
            </a:r>
            <a:r>
              <a:rPr lang="ja-JP" altLang="en-US" sz="2000" dirty="0">
                <a:latin typeface="+mn-ea"/>
              </a:rPr>
              <a:t>、事前に了承を得る。</a:t>
            </a:r>
            <a:r>
              <a:rPr lang="en-US" altLang="ja-JP" sz="2000" dirty="0">
                <a:latin typeface="+mn-ea"/>
              </a:rPr>
              <a:t/>
            </a:r>
            <a:br>
              <a:rPr lang="en-US" altLang="ja-JP" sz="2000" dirty="0">
                <a:latin typeface="+mn-ea"/>
              </a:rPr>
            </a:br>
            <a:r>
              <a:rPr lang="ja-JP" altLang="en-US" sz="2000" dirty="0">
                <a:latin typeface="+mn-ea"/>
              </a:rPr>
              <a:t>また、途中で経過の連絡を入れる。</a:t>
            </a:r>
            <a:r>
              <a:rPr lang="en-US" altLang="ja-JP" sz="2000" dirty="0">
                <a:latin typeface="+mn-ea"/>
              </a:rPr>
              <a:t/>
            </a:r>
            <a:br>
              <a:rPr lang="en-US" altLang="ja-JP" sz="2000" dirty="0">
                <a:latin typeface="+mn-ea"/>
              </a:rPr>
            </a:br>
            <a:endParaRPr lang="ja-JP" alt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6">
            <a:extLst>
              <a:ext uri="{FF2B5EF4-FFF2-40B4-BE49-F238E27FC236}">
                <a16:creationId xmlns:a16="http://schemas.microsoft.com/office/drawing/2014/main" id="{3C169704-5FD1-BD38-DF51-7B6382B994F0}"/>
              </a:ext>
            </a:extLst>
          </p:cNvPr>
          <p:cNvSpPr txBox="1">
            <a:spLocks noChangeArrowheads="1"/>
          </p:cNvSpPr>
          <p:nvPr/>
        </p:nvSpPr>
        <p:spPr bwMode="auto">
          <a:xfrm>
            <a:off x="250825" y="288925"/>
            <a:ext cx="864235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見積り</a:t>
            </a:r>
            <a:r>
              <a:rPr lang="ja-JP" altLang="en-US" sz="2800" u="sng" dirty="0">
                <a:latin typeface="+mn-ea"/>
                <a:ea typeface="+mn-ea"/>
              </a:rPr>
              <a:t>、工事費等に関する苦情</a:t>
            </a:r>
            <a:r>
              <a:rPr lang="ja-JP" altLang="en-US" sz="2800" u="sng" dirty="0" smtClean="0">
                <a:latin typeface="+mn-ea"/>
                <a:ea typeface="+mn-ea"/>
              </a:rPr>
              <a:t>事例</a:t>
            </a:r>
            <a:endParaRPr lang="en-US" altLang="ja-JP" sz="2800" dirty="0">
              <a:latin typeface="+mn-ea"/>
              <a:ea typeface="+mn-ea"/>
            </a:endParaRPr>
          </a:p>
          <a:p>
            <a:pPr eaLnBrk="1" hangingPunct="1">
              <a:lnSpc>
                <a:spcPts val="3300"/>
              </a:lnSpc>
              <a:spcBef>
                <a:spcPts val="0"/>
              </a:spcBef>
              <a:buFontTx/>
              <a:buNone/>
            </a:pPr>
            <a:endParaRPr lang="en-US" altLang="ja-JP" sz="2400" dirty="0">
              <a:latin typeface="+mn-ea"/>
              <a:ea typeface="+mn-ea"/>
            </a:endParaRPr>
          </a:p>
          <a:p>
            <a:pPr marL="342900" indent="-342900">
              <a:lnSpc>
                <a:spcPts val="3300"/>
              </a:lnSpc>
              <a:spcBef>
                <a:spcPts val="0"/>
              </a:spcBef>
            </a:pPr>
            <a:r>
              <a:rPr lang="ja-JP" altLang="en-US" sz="2000" dirty="0" smtClean="0">
                <a:latin typeface="+mn-ea"/>
                <a:ea typeface="+mn-ea"/>
              </a:rPr>
              <a:t>電話</a:t>
            </a:r>
            <a:r>
              <a:rPr lang="ja-JP" altLang="en-US" sz="2000" dirty="0">
                <a:latin typeface="+mn-ea"/>
                <a:ea typeface="+mn-ea"/>
              </a:rPr>
              <a:t>では現場を見ないと修繕費用はわからないと</a:t>
            </a:r>
            <a:r>
              <a:rPr lang="ja-JP" altLang="en-US" sz="2000" dirty="0" smtClean="0">
                <a:latin typeface="+mn-ea"/>
                <a:ea typeface="+mn-ea"/>
              </a:rPr>
              <a:t>言われ</a:t>
            </a:r>
            <a:r>
              <a:rPr lang="ja-JP" altLang="en-US" sz="2000" dirty="0">
                <a:latin typeface="+mn-ea"/>
                <a:ea typeface="+mn-ea"/>
              </a:rPr>
              <a:t>、現場でも事前に見積りがなく、工事後に高額を</a:t>
            </a:r>
            <a:r>
              <a:rPr lang="ja-JP" altLang="en-US" sz="2000" dirty="0" smtClean="0">
                <a:latin typeface="+mn-ea"/>
                <a:ea typeface="+mn-ea"/>
              </a:rPr>
              <a:t>請求された</a:t>
            </a:r>
            <a:r>
              <a:rPr lang="ja-JP" altLang="en-US" sz="2000" dirty="0">
                <a:latin typeface="+mn-ea"/>
                <a:ea typeface="+mn-ea"/>
              </a:rPr>
              <a:t>。</a:t>
            </a:r>
          </a:p>
          <a:p>
            <a:pPr marL="342900" indent="-342900">
              <a:lnSpc>
                <a:spcPts val="3300"/>
              </a:lnSpc>
              <a:spcBef>
                <a:spcPts val="0"/>
              </a:spcBef>
            </a:pPr>
            <a:r>
              <a:rPr lang="ja-JP" altLang="en-US" sz="2000" dirty="0" smtClean="0">
                <a:latin typeface="+mn-ea"/>
                <a:ea typeface="+mn-ea"/>
              </a:rPr>
              <a:t>修繕前</a:t>
            </a:r>
            <a:r>
              <a:rPr lang="ja-JP" altLang="en-US" sz="2000" dirty="0">
                <a:latin typeface="+mn-ea"/>
                <a:ea typeface="+mn-ea"/>
              </a:rPr>
              <a:t>には見積りはできないと言われ、見積りを</a:t>
            </a:r>
            <a:r>
              <a:rPr lang="ja-JP" altLang="en-US" sz="2000" dirty="0" smtClean="0">
                <a:latin typeface="+mn-ea"/>
                <a:ea typeface="+mn-ea"/>
              </a:rPr>
              <a:t>もらえなかった</a:t>
            </a:r>
            <a:r>
              <a:rPr lang="ja-JP" altLang="en-US" sz="2000" dirty="0">
                <a:latin typeface="+mn-ea"/>
                <a:ea typeface="+mn-ea"/>
              </a:rPr>
              <a:t>。修繕当日に振込票を持参し、翌日までに</a:t>
            </a:r>
            <a:r>
              <a:rPr lang="ja-JP" altLang="en-US" sz="2000" dirty="0" smtClean="0">
                <a:latin typeface="+mn-ea"/>
                <a:ea typeface="+mn-ea"/>
              </a:rPr>
              <a:t>支払う</a:t>
            </a:r>
            <a:r>
              <a:rPr lang="ja-JP" altLang="en-US" sz="2000" dirty="0">
                <a:latin typeface="+mn-ea"/>
                <a:ea typeface="+mn-ea"/>
              </a:rPr>
              <a:t>よう言われた。</a:t>
            </a:r>
          </a:p>
          <a:p>
            <a:pPr marL="342900" indent="-342900">
              <a:lnSpc>
                <a:spcPts val="3300"/>
              </a:lnSpc>
              <a:spcBef>
                <a:spcPts val="0"/>
              </a:spcBef>
            </a:pPr>
            <a:r>
              <a:rPr lang="ja-JP" altLang="en-US" sz="2000" dirty="0" smtClean="0">
                <a:latin typeface="+mn-ea"/>
                <a:ea typeface="+mn-ea"/>
              </a:rPr>
              <a:t>修繕</a:t>
            </a:r>
            <a:r>
              <a:rPr lang="ja-JP" altLang="en-US" sz="2000" dirty="0">
                <a:latin typeface="+mn-ea"/>
                <a:ea typeface="+mn-ea"/>
              </a:rPr>
              <a:t>の見積額が高額だったため断ったら、無料と</a:t>
            </a:r>
            <a:r>
              <a:rPr lang="ja-JP" altLang="en-US" sz="2000" dirty="0" smtClean="0">
                <a:latin typeface="+mn-ea"/>
                <a:ea typeface="+mn-ea"/>
              </a:rPr>
              <a:t>聞いて</a:t>
            </a:r>
            <a:r>
              <a:rPr lang="ja-JP" altLang="en-US" sz="2000" dirty="0">
                <a:latin typeface="+mn-ea"/>
                <a:ea typeface="+mn-ea"/>
              </a:rPr>
              <a:t>いた出張費、調査費を請求された。</a:t>
            </a:r>
          </a:p>
          <a:p>
            <a:pPr marL="342900" indent="-342900">
              <a:lnSpc>
                <a:spcPts val="3300"/>
              </a:lnSpc>
              <a:spcBef>
                <a:spcPts val="0"/>
              </a:spcBef>
            </a:pPr>
            <a:r>
              <a:rPr lang="ja-JP" altLang="en-US" sz="2000" dirty="0" smtClean="0">
                <a:latin typeface="+mn-ea"/>
                <a:ea typeface="+mn-ea"/>
              </a:rPr>
              <a:t>漏水</a:t>
            </a:r>
            <a:r>
              <a:rPr lang="ja-JP" altLang="en-US" sz="2000" dirty="0">
                <a:latin typeface="+mn-ea"/>
                <a:ea typeface="+mn-ea"/>
              </a:rPr>
              <a:t>調査を行い特定できなかったが、調査費用を</a:t>
            </a:r>
            <a:r>
              <a:rPr lang="ja-JP" altLang="en-US" sz="2000" dirty="0" smtClean="0">
                <a:latin typeface="+mn-ea"/>
                <a:ea typeface="+mn-ea"/>
              </a:rPr>
              <a:t>請求された</a:t>
            </a:r>
            <a:r>
              <a:rPr lang="ja-JP" altLang="en-US" sz="2000" dirty="0">
                <a:latin typeface="+mn-ea"/>
                <a:ea typeface="+mn-ea"/>
              </a:rPr>
              <a:t>。</a:t>
            </a:r>
            <a:endParaRPr lang="en-US" altLang="ja-JP" sz="2000" dirty="0">
              <a:latin typeface="+mn-ea"/>
              <a:ea typeface="+mn-ea"/>
            </a:endParaRPr>
          </a:p>
          <a:p>
            <a:pPr marL="342900" indent="-342900">
              <a:lnSpc>
                <a:spcPts val="3300"/>
              </a:lnSpc>
              <a:spcBef>
                <a:spcPts val="0"/>
              </a:spcBef>
            </a:pPr>
            <a:r>
              <a:rPr lang="ja-JP" altLang="en-US" sz="2000" dirty="0" smtClean="0">
                <a:latin typeface="+mn-ea"/>
                <a:ea typeface="+mn-ea"/>
              </a:rPr>
              <a:t>見積り</a:t>
            </a:r>
            <a:r>
              <a:rPr lang="ja-JP" altLang="en-US" sz="2000" dirty="0">
                <a:latin typeface="+mn-ea"/>
                <a:ea typeface="+mn-ea"/>
              </a:rPr>
              <a:t>もなく、シャワー交換だけで高額請求された。</a:t>
            </a:r>
          </a:p>
        </p:txBody>
      </p:sp>
      <p:sp>
        <p:nvSpPr>
          <p:cNvPr id="3" name="スライド番号プレースホルダー 1">
            <a:extLst>
              <a:ext uri="{FF2B5EF4-FFF2-40B4-BE49-F238E27FC236}">
                <a16:creationId xmlns:a16="http://schemas.microsoft.com/office/drawing/2014/main" id="{EC86D5D4-0DF9-9055-9652-ECDDFEBFC669}"/>
              </a:ext>
            </a:extLst>
          </p:cNvPr>
          <p:cNvSpPr txBox="1">
            <a:spLocks/>
          </p:cNvSpPr>
          <p:nvPr/>
        </p:nvSpPr>
        <p:spPr>
          <a:xfrm>
            <a:off x="6610350" y="6416674"/>
            <a:ext cx="2057400" cy="30480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43</a:t>
            </a:fld>
            <a:endParaRPr lang="ja-JP" altLang="en-US" sz="16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図 1">
            <a:extLst>
              <a:ext uri="{FF2B5EF4-FFF2-40B4-BE49-F238E27FC236}">
                <a16:creationId xmlns:a16="http://schemas.microsoft.com/office/drawing/2014/main" id="{B4863BE5-145E-03E7-E1F7-D8076F04A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563" y="3434886"/>
            <a:ext cx="363061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ext Box 6">
            <a:extLst>
              <a:ext uri="{FF2B5EF4-FFF2-40B4-BE49-F238E27FC236}">
                <a16:creationId xmlns:a16="http://schemas.microsoft.com/office/drawing/2014/main" id="{35A1D753-92A7-4FA3-EB2E-6D177D1B3D3F}"/>
              </a:ext>
            </a:extLst>
          </p:cNvPr>
          <p:cNvSpPr txBox="1">
            <a:spLocks noChangeArrowheads="1"/>
          </p:cNvSpPr>
          <p:nvPr/>
        </p:nvSpPr>
        <p:spPr bwMode="auto">
          <a:xfrm>
            <a:off x="250824" y="384175"/>
            <a:ext cx="864235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対策例</a:t>
            </a:r>
            <a:endParaRPr lang="en-US" altLang="ja-JP" sz="2800" dirty="0">
              <a:latin typeface="+mn-ea"/>
              <a:ea typeface="+mn-ea"/>
            </a:endParaRPr>
          </a:p>
          <a:p>
            <a:pPr marL="342900" indent="-342900">
              <a:lnSpc>
                <a:spcPct val="100000"/>
              </a:lnSpc>
              <a:spcBef>
                <a:spcPct val="50000"/>
              </a:spcBef>
            </a:pPr>
            <a:r>
              <a:rPr lang="ja-JP" altLang="en-US" sz="2000" b="1" dirty="0" smtClean="0">
                <a:solidFill>
                  <a:srgbClr val="FF0000"/>
                </a:solidFill>
                <a:latin typeface="+mn-ea"/>
                <a:ea typeface="+mn-ea"/>
              </a:rPr>
              <a:t>見積り</a:t>
            </a:r>
            <a:r>
              <a:rPr lang="ja-JP" altLang="en-US" sz="2000" b="1" dirty="0">
                <a:solidFill>
                  <a:srgbClr val="FF0000"/>
                </a:solidFill>
                <a:latin typeface="+mn-ea"/>
                <a:ea typeface="+mn-ea"/>
              </a:rPr>
              <a:t>のための費用、出張費用等が必要なときは、</a:t>
            </a:r>
            <a:r>
              <a:rPr lang="ja-JP" altLang="en-US" sz="2000" dirty="0">
                <a:latin typeface="+mn-ea"/>
                <a:ea typeface="+mn-ea"/>
              </a:rPr>
              <a:t>費用</a:t>
            </a:r>
            <a:r>
              <a:rPr lang="ja-JP" altLang="en-US" sz="2000" dirty="0" smtClean="0">
                <a:latin typeface="+mn-ea"/>
                <a:ea typeface="+mn-ea"/>
              </a:rPr>
              <a:t>を請求</a:t>
            </a:r>
            <a:r>
              <a:rPr lang="ja-JP" altLang="en-US" sz="2000" dirty="0">
                <a:latin typeface="+mn-ea"/>
                <a:ea typeface="+mn-ea"/>
              </a:rPr>
              <a:t>する場合とその金額について、必ず事前に説明し</a:t>
            </a:r>
            <a:r>
              <a:rPr lang="ja-JP" altLang="en-US" sz="2000" dirty="0" smtClean="0">
                <a:latin typeface="+mn-ea"/>
                <a:ea typeface="+mn-ea"/>
              </a:rPr>
              <a:t>、</a:t>
            </a:r>
            <a:r>
              <a:rPr lang="ja-JP" altLang="en-US" sz="2000" b="1" dirty="0" smtClean="0">
                <a:solidFill>
                  <a:srgbClr val="FF0000"/>
                </a:solidFill>
                <a:latin typeface="+mn-ea"/>
                <a:ea typeface="+mn-ea"/>
              </a:rPr>
              <a:t>了承</a:t>
            </a:r>
            <a:r>
              <a:rPr lang="ja-JP" altLang="en-US" sz="2000" b="1" dirty="0">
                <a:solidFill>
                  <a:srgbClr val="FF0000"/>
                </a:solidFill>
                <a:latin typeface="+mn-ea"/>
                <a:ea typeface="+mn-ea"/>
              </a:rPr>
              <a:t>を得る。</a:t>
            </a:r>
          </a:p>
          <a:p>
            <a:pPr marL="342900" indent="-342900">
              <a:lnSpc>
                <a:spcPct val="100000"/>
              </a:lnSpc>
              <a:spcBef>
                <a:spcPct val="50000"/>
              </a:spcBef>
            </a:pPr>
            <a:r>
              <a:rPr lang="ja-JP" altLang="en-US" sz="2000" dirty="0" smtClean="0">
                <a:latin typeface="+mn-ea"/>
                <a:ea typeface="+mn-ea"/>
              </a:rPr>
              <a:t>掘削</a:t>
            </a:r>
            <a:r>
              <a:rPr lang="ja-JP" altLang="en-US" sz="2000" dirty="0">
                <a:latin typeface="+mn-ea"/>
                <a:ea typeface="+mn-ea"/>
              </a:rPr>
              <a:t>に状況により見積額が変わる場合は、</a:t>
            </a:r>
            <a:r>
              <a:rPr lang="ja-JP" altLang="en-US" sz="2000" b="1" dirty="0">
                <a:solidFill>
                  <a:srgbClr val="FF0000"/>
                </a:solidFill>
                <a:latin typeface="+mn-ea"/>
                <a:ea typeface="+mn-ea"/>
              </a:rPr>
              <a:t>想定できる</a:t>
            </a:r>
            <a:r>
              <a:rPr lang="ja-JP" altLang="en-US" sz="2000" b="1" dirty="0" smtClean="0">
                <a:solidFill>
                  <a:srgbClr val="FF0000"/>
                </a:solidFill>
                <a:latin typeface="+mn-ea"/>
                <a:ea typeface="+mn-ea"/>
              </a:rPr>
              <a:t>ことを</a:t>
            </a:r>
            <a:r>
              <a:rPr lang="ja-JP" altLang="en-US" sz="2000" b="1" dirty="0">
                <a:solidFill>
                  <a:srgbClr val="FF0000"/>
                </a:solidFill>
                <a:latin typeface="+mn-ea"/>
                <a:ea typeface="+mn-ea"/>
              </a:rPr>
              <a:t>出来るだけ詳細に説明し、見積書に記載する</a:t>
            </a:r>
            <a:r>
              <a:rPr lang="ja-JP" altLang="en-US" sz="2000" b="1" dirty="0" smtClean="0">
                <a:solidFill>
                  <a:srgbClr val="FF0000"/>
                </a:solidFill>
                <a:latin typeface="+mn-ea"/>
                <a:ea typeface="+mn-ea"/>
              </a:rPr>
              <a:t>。</a:t>
            </a:r>
            <a:endParaRPr lang="en-US" altLang="ja-JP" sz="2000" b="1" dirty="0">
              <a:solidFill>
                <a:srgbClr val="FF0000"/>
              </a:solidFill>
              <a:latin typeface="+mn-ea"/>
              <a:ea typeface="+mn-ea"/>
            </a:endParaRPr>
          </a:p>
        </p:txBody>
      </p:sp>
      <p:sp>
        <p:nvSpPr>
          <p:cNvPr id="3" name="スライド番号プレースホルダー 1">
            <a:extLst>
              <a:ext uri="{FF2B5EF4-FFF2-40B4-BE49-F238E27FC236}">
                <a16:creationId xmlns:a16="http://schemas.microsoft.com/office/drawing/2014/main" id="{55E38D27-CCD4-4601-4060-AC62FDA484B1}"/>
              </a:ext>
            </a:extLst>
          </p:cNvPr>
          <p:cNvSpPr txBox="1">
            <a:spLocks/>
          </p:cNvSpPr>
          <p:nvPr/>
        </p:nvSpPr>
        <p:spPr>
          <a:xfrm>
            <a:off x="6650107" y="637636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44</a:t>
            </a:fld>
            <a:endParaRPr lang="ja-JP" altLang="en-US" sz="1600" dirty="0">
              <a:solidFill>
                <a:schemeClr val="tx1"/>
              </a:solidFill>
            </a:endParaRPr>
          </a:p>
        </p:txBody>
      </p:sp>
      <p:sp>
        <p:nvSpPr>
          <p:cNvPr id="2" name="正方形/長方形 1"/>
          <p:cNvSpPr/>
          <p:nvPr/>
        </p:nvSpPr>
        <p:spPr>
          <a:xfrm>
            <a:off x="250825" y="3176192"/>
            <a:ext cx="4897247" cy="2092881"/>
          </a:xfrm>
          <a:prstGeom prst="rect">
            <a:avLst/>
          </a:prstGeom>
        </p:spPr>
        <p:txBody>
          <a:bodyPr wrap="square">
            <a:spAutoFit/>
          </a:bodyPr>
          <a:lstStyle/>
          <a:p>
            <a:pPr marL="342900" indent="-342900">
              <a:lnSpc>
                <a:spcPct val="100000"/>
              </a:lnSpc>
              <a:spcBef>
                <a:spcPct val="50000"/>
              </a:spcBef>
              <a:buFont typeface="Arial" panose="020B0604020202020204" pitchFamily="34" charset="0"/>
              <a:buChar char="•"/>
            </a:pPr>
            <a:r>
              <a:rPr lang="ja-JP" altLang="en-US" sz="2000" dirty="0">
                <a:latin typeface="+mn-ea"/>
              </a:rPr>
              <a:t>見積内容について、十分に説明</a:t>
            </a:r>
            <a:r>
              <a:rPr lang="ja-JP" altLang="en-US" sz="2000" dirty="0" smtClean="0">
                <a:latin typeface="+mn-ea"/>
              </a:rPr>
              <a:t>を行い</a:t>
            </a:r>
            <a:r>
              <a:rPr lang="ja-JP" altLang="en-US" sz="2000" dirty="0">
                <a:latin typeface="+mn-ea"/>
              </a:rPr>
              <a:t>、</a:t>
            </a:r>
            <a:r>
              <a:rPr lang="ja-JP" altLang="en-US" sz="2000" b="1" dirty="0">
                <a:solidFill>
                  <a:srgbClr val="FF0000"/>
                </a:solidFill>
                <a:latin typeface="+mn-ea"/>
              </a:rPr>
              <a:t>お客さまの納得を得た</a:t>
            </a:r>
            <a:r>
              <a:rPr lang="ja-JP" altLang="en-US" sz="2000" b="1" dirty="0" smtClean="0">
                <a:solidFill>
                  <a:srgbClr val="FF0000"/>
                </a:solidFill>
                <a:latin typeface="+mn-ea"/>
              </a:rPr>
              <a:t>うえで</a:t>
            </a:r>
            <a:r>
              <a:rPr lang="ja-JP" altLang="en-US" sz="2000" b="1" dirty="0">
                <a:solidFill>
                  <a:srgbClr val="FF0000"/>
                </a:solidFill>
                <a:latin typeface="+mn-ea"/>
              </a:rPr>
              <a:t>工事着手する。</a:t>
            </a:r>
          </a:p>
          <a:p>
            <a:pPr marL="342900" indent="-342900">
              <a:lnSpc>
                <a:spcPct val="100000"/>
              </a:lnSpc>
              <a:spcBef>
                <a:spcPct val="50000"/>
              </a:spcBef>
              <a:buFont typeface="Arial" panose="020B0604020202020204" pitchFamily="34" charset="0"/>
              <a:buChar char="•"/>
            </a:pPr>
            <a:r>
              <a:rPr lang="ja-JP" altLang="en-US" sz="2000" b="1" dirty="0">
                <a:solidFill>
                  <a:srgbClr val="FF0000"/>
                </a:solidFill>
                <a:latin typeface="+mn-ea"/>
              </a:rPr>
              <a:t>施工中に予期していないこと</a:t>
            </a:r>
            <a:r>
              <a:rPr lang="ja-JP" altLang="en-US" sz="2000" b="1" dirty="0" smtClean="0">
                <a:solidFill>
                  <a:srgbClr val="FF0000"/>
                </a:solidFill>
                <a:latin typeface="+mn-ea"/>
              </a:rPr>
              <a:t>が判明</a:t>
            </a:r>
            <a:r>
              <a:rPr lang="ja-JP" altLang="en-US" sz="2000" dirty="0">
                <a:latin typeface="+mn-ea"/>
              </a:rPr>
              <a:t>し、追加費用が必要と</a:t>
            </a:r>
            <a:r>
              <a:rPr lang="ja-JP" altLang="en-US" sz="2000" dirty="0" smtClean="0">
                <a:latin typeface="+mn-ea"/>
              </a:rPr>
              <a:t>なった場合</a:t>
            </a:r>
            <a:r>
              <a:rPr lang="ja-JP" altLang="en-US" sz="2000" dirty="0">
                <a:latin typeface="+mn-ea"/>
              </a:rPr>
              <a:t>は、その時点で</a:t>
            </a:r>
            <a:r>
              <a:rPr lang="ja-JP" altLang="en-US" sz="2000" b="1" dirty="0">
                <a:solidFill>
                  <a:srgbClr val="FF0000"/>
                </a:solidFill>
                <a:latin typeface="+mn-ea"/>
              </a:rPr>
              <a:t>お客さまに</a:t>
            </a:r>
            <a:r>
              <a:rPr lang="ja-JP" altLang="en-US" sz="2000" b="1" dirty="0" smtClean="0">
                <a:solidFill>
                  <a:srgbClr val="FF0000"/>
                </a:solidFill>
                <a:latin typeface="+mn-ea"/>
              </a:rPr>
              <a:t>説明し</a:t>
            </a:r>
            <a:r>
              <a:rPr lang="ja-JP" altLang="en-US" sz="2000" b="1" dirty="0">
                <a:solidFill>
                  <a:srgbClr val="FF0000"/>
                </a:solidFill>
                <a:latin typeface="+mn-ea"/>
              </a:rPr>
              <a:t>、協議する。</a:t>
            </a:r>
            <a:endParaRPr lang="ja-JP" altLang="en-US" sz="2000" b="1" dirty="0">
              <a:latin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6">
            <a:extLst>
              <a:ext uri="{FF2B5EF4-FFF2-40B4-BE49-F238E27FC236}">
                <a16:creationId xmlns:a16="http://schemas.microsoft.com/office/drawing/2014/main" id="{99CC2E39-65FB-A279-4C11-2005359936A1}"/>
              </a:ext>
            </a:extLst>
          </p:cNvPr>
          <p:cNvSpPr txBox="1">
            <a:spLocks noChangeArrowheads="1"/>
          </p:cNvSpPr>
          <p:nvPr/>
        </p:nvSpPr>
        <p:spPr bwMode="auto">
          <a:xfrm>
            <a:off x="266009" y="188913"/>
            <a:ext cx="8627166" cy="462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施工</a:t>
            </a:r>
            <a:r>
              <a:rPr lang="ja-JP" altLang="en-US" sz="2800" u="sng" dirty="0">
                <a:latin typeface="+mn-ea"/>
                <a:ea typeface="+mn-ea"/>
              </a:rPr>
              <a:t>、漏水調査等に関する苦情</a:t>
            </a:r>
            <a:r>
              <a:rPr lang="ja-JP" altLang="en-US" sz="2800" u="sng" dirty="0" smtClean="0">
                <a:latin typeface="+mn-ea"/>
                <a:ea typeface="+mn-ea"/>
              </a:rPr>
              <a:t>事例</a:t>
            </a:r>
            <a:endParaRPr lang="en-US" altLang="ja-JP" sz="2800" dirty="0">
              <a:latin typeface="+mn-ea"/>
              <a:ea typeface="+mn-ea"/>
            </a:endParaRPr>
          </a:p>
          <a:p>
            <a:pPr eaLnBrk="1" hangingPunct="1">
              <a:lnSpc>
                <a:spcPts val="3200"/>
              </a:lnSpc>
              <a:spcBef>
                <a:spcPts val="0"/>
              </a:spcBef>
              <a:buFontTx/>
              <a:buNone/>
            </a:pPr>
            <a:endParaRPr lang="en-US" altLang="ja-JP" sz="2400" dirty="0">
              <a:latin typeface="+mn-ea"/>
              <a:ea typeface="+mn-ea"/>
            </a:endParaRPr>
          </a:p>
          <a:p>
            <a:pPr marL="342900" indent="-342900">
              <a:lnSpc>
                <a:spcPts val="3200"/>
              </a:lnSpc>
              <a:spcBef>
                <a:spcPts val="0"/>
              </a:spcBef>
            </a:pPr>
            <a:r>
              <a:rPr lang="ja-JP" altLang="en-US" sz="2000" dirty="0" smtClean="0">
                <a:latin typeface="+mn-ea"/>
                <a:ea typeface="+mn-ea"/>
              </a:rPr>
              <a:t>修繕</a:t>
            </a:r>
            <a:r>
              <a:rPr lang="ja-JP" altLang="en-US" sz="2000" dirty="0">
                <a:latin typeface="+mn-ea"/>
                <a:ea typeface="+mn-ea"/>
              </a:rPr>
              <a:t>が不十分で修繕箇所から漏水が再発した。</a:t>
            </a:r>
          </a:p>
          <a:p>
            <a:pPr marL="342900" indent="-342900">
              <a:lnSpc>
                <a:spcPts val="3200"/>
              </a:lnSpc>
              <a:spcBef>
                <a:spcPts val="0"/>
              </a:spcBef>
            </a:pPr>
            <a:r>
              <a:rPr lang="ja-JP" altLang="en-US" sz="2000" dirty="0" smtClean="0">
                <a:latin typeface="+mn-ea"/>
                <a:ea typeface="+mn-ea"/>
              </a:rPr>
              <a:t>漏水</a:t>
            </a:r>
            <a:r>
              <a:rPr lang="ja-JP" altLang="en-US" sz="2000" dirty="0">
                <a:latin typeface="+mn-ea"/>
                <a:ea typeface="+mn-ea"/>
              </a:rPr>
              <a:t>箇所を長時間調査するが発見できなかった。</a:t>
            </a:r>
            <a:endParaRPr lang="en-US" altLang="ja-JP" sz="2000" dirty="0">
              <a:latin typeface="+mn-ea"/>
              <a:ea typeface="+mn-ea"/>
            </a:endParaRPr>
          </a:p>
          <a:p>
            <a:pPr marL="342900" indent="-342900">
              <a:lnSpc>
                <a:spcPts val="3200"/>
              </a:lnSpc>
              <a:spcBef>
                <a:spcPts val="0"/>
              </a:spcBef>
            </a:pPr>
            <a:r>
              <a:rPr lang="ja-JP" altLang="en-US" sz="2000" dirty="0" smtClean="0">
                <a:latin typeface="+mn-ea"/>
                <a:ea typeface="+mn-ea"/>
              </a:rPr>
              <a:t>調査</a:t>
            </a:r>
            <a:r>
              <a:rPr lang="ja-JP" altLang="en-US" sz="2000" dirty="0">
                <a:latin typeface="+mn-ea"/>
                <a:ea typeface="+mn-ea"/>
              </a:rPr>
              <a:t>費用は支払ったが、その後の対応についての説明が</a:t>
            </a:r>
            <a:r>
              <a:rPr lang="ja-JP" altLang="en-US" sz="2000" dirty="0" smtClean="0">
                <a:latin typeface="+mn-ea"/>
                <a:ea typeface="+mn-ea"/>
              </a:rPr>
              <a:t>なかった</a:t>
            </a:r>
            <a:r>
              <a:rPr lang="ja-JP" altLang="en-US" sz="2000" dirty="0">
                <a:latin typeface="+mn-ea"/>
                <a:ea typeface="+mn-ea"/>
              </a:rPr>
              <a:t>。</a:t>
            </a:r>
            <a:endParaRPr lang="en-US" altLang="ja-JP" sz="2000" dirty="0">
              <a:latin typeface="+mn-ea"/>
              <a:ea typeface="+mn-ea"/>
            </a:endParaRPr>
          </a:p>
          <a:p>
            <a:pPr marL="342900" indent="-342900">
              <a:lnSpc>
                <a:spcPts val="3200"/>
              </a:lnSpc>
              <a:spcBef>
                <a:spcPts val="0"/>
              </a:spcBef>
            </a:pPr>
            <a:r>
              <a:rPr lang="ja-JP" altLang="en-US" sz="2000" dirty="0" smtClean="0">
                <a:latin typeface="+mn-ea"/>
                <a:ea typeface="+mn-ea"/>
              </a:rPr>
              <a:t>修繕</a:t>
            </a:r>
            <a:r>
              <a:rPr lang="ja-JP" altLang="en-US" sz="2000" dirty="0">
                <a:latin typeface="+mn-ea"/>
                <a:ea typeface="+mn-ea"/>
              </a:rPr>
              <a:t>を依頼したが、修繕途中で一部施工できないと</a:t>
            </a:r>
            <a:r>
              <a:rPr lang="ja-JP" altLang="en-US" sz="2000" dirty="0" smtClean="0">
                <a:latin typeface="+mn-ea"/>
                <a:ea typeface="+mn-ea"/>
              </a:rPr>
              <a:t>言われた</a:t>
            </a:r>
            <a:r>
              <a:rPr lang="ja-JP" altLang="en-US" sz="2000" dirty="0">
                <a:latin typeface="+mn-ea"/>
                <a:ea typeface="+mn-ea"/>
              </a:rPr>
              <a:t>。</a:t>
            </a:r>
          </a:p>
          <a:p>
            <a:pPr marL="342900" indent="-342900">
              <a:lnSpc>
                <a:spcPts val="3200"/>
              </a:lnSpc>
              <a:spcBef>
                <a:spcPts val="0"/>
              </a:spcBef>
            </a:pPr>
            <a:r>
              <a:rPr lang="ja-JP" altLang="en-US" sz="2000" dirty="0" smtClean="0">
                <a:latin typeface="+mn-ea"/>
                <a:ea typeface="+mn-ea"/>
              </a:rPr>
              <a:t>給水管引</a:t>
            </a:r>
            <a:r>
              <a:rPr lang="ja-JP" altLang="en-US" sz="2000" dirty="0">
                <a:latin typeface="+mn-ea"/>
                <a:ea typeface="+mn-ea"/>
              </a:rPr>
              <a:t>込工事の際、迂回路もなく交通制限をしたため</a:t>
            </a:r>
            <a:r>
              <a:rPr lang="ja-JP" altLang="en-US" sz="2000" dirty="0" smtClean="0">
                <a:latin typeface="+mn-ea"/>
                <a:ea typeface="+mn-ea"/>
              </a:rPr>
              <a:t>、通行</a:t>
            </a:r>
            <a:r>
              <a:rPr lang="ja-JP" altLang="en-US" sz="2000" dirty="0">
                <a:latin typeface="+mn-ea"/>
                <a:ea typeface="+mn-ea"/>
              </a:rPr>
              <a:t>に支障をきたした。</a:t>
            </a:r>
          </a:p>
          <a:p>
            <a:pPr marL="342900" indent="-342900">
              <a:lnSpc>
                <a:spcPts val="3200"/>
              </a:lnSpc>
              <a:spcBef>
                <a:spcPts val="0"/>
              </a:spcBef>
            </a:pPr>
            <a:r>
              <a:rPr lang="ja-JP" altLang="en-US" sz="2000" dirty="0" smtClean="0">
                <a:latin typeface="+mn-ea"/>
                <a:ea typeface="+mn-ea"/>
              </a:rPr>
              <a:t>道</a:t>
            </a:r>
            <a:r>
              <a:rPr lang="ja-JP" altLang="en-US" sz="2000" dirty="0">
                <a:latin typeface="+mn-ea"/>
                <a:ea typeface="+mn-ea"/>
              </a:rPr>
              <a:t>路上の止水栓に開閉器を挿したまま放置していた。</a:t>
            </a:r>
          </a:p>
          <a:p>
            <a:pPr marL="342900" indent="-342900">
              <a:lnSpc>
                <a:spcPts val="3200"/>
              </a:lnSpc>
              <a:spcBef>
                <a:spcPts val="0"/>
              </a:spcBef>
            </a:pPr>
            <a:r>
              <a:rPr lang="ja-JP" altLang="en-US" sz="2000" dirty="0" smtClean="0">
                <a:latin typeface="+mn-ea"/>
                <a:ea typeface="+mn-ea"/>
              </a:rPr>
              <a:t>早朝</a:t>
            </a:r>
            <a:r>
              <a:rPr lang="ja-JP" altLang="en-US" sz="2000" dirty="0">
                <a:latin typeface="+mn-ea"/>
                <a:ea typeface="+mn-ea"/>
              </a:rPr>
              <a:t>の６時３０分頃から鉄管を切断し、騒音を発生</a:t>
            </a:r>
            <a:r>
              <a:rPr lang="ja-JP" altLang="en-US" sz="2000" dirty="0" smtClean="0">
                <a:latin typeface="+mn-ea"/>
                <a:ea typeface="+mn-ea"/>
              </a:rPr>
              <a:t>させて</a:t>
            </a:r>
            <a:r>
              <a:rPr lang="ja-JP" altLang="en-US" sz="2000" dirty="0">
                <a:latin typeface="+mn-ea"/>
                <a:ea typeface="+mn-ea"/>
              </a:rPr>
              <a:t>いる。</a:t>
            </a:r>
          </a:p>
          <a:p>
            <a:pPr marL="342900" indent="-342900">
              <a:lnSpc>
                <a:spcPts val="3200"/>
              </a:lnSpc>
              <a:spcBef>
                <a:spcPts val="0"/>
              </a:spcBef>
            </a:pPr>
            <a:r>
              <a:rPr lang="ja-JP" altLang="en-US" sz="2000" dirty="0" smtClean="0">
                <a:latin typeface="+mn-ea"/>
                <a:ea typeface="+mn-ea"/>
              </a:rPr>
              <a:t>工事後</a:t>
            </a:r>
            <a:r>
              <a:rPr lang="ja-JP" altLang="en-US" sz="2000" dirty="0">
                <a:latin typeface="+mn-ea"/>
                <a:ea typeface="+mn-ea"/>
              </a:rPr>
              <a:t>の始末がずさんであった。</a:t>
            </a:r>
          </a:p>
        </p:txBody>
      </p:sp>
      <p:sp>
        <p:nvSpPr>
          <p:cNvPr id="3" name="スライド番号プレースホルダー 1">
            <a:extLst>
              <a:ext uri="{FF2B5EF4-FFF2-40B4-BE49-F238E27FC236}">
                <a16:creationId xmlns:a16="http://schemas.microsoft.com/office/drawing/2014/main" id="{28EF2674-D907-A785-ECC7-20058A999FB1}"/>
              </a:ext>
            </a:extLst>
          </p:cNvPr>
          <p:cNvSpPr txBox="1">
            <a:spLocks/>
          </p:cNvSpPr>
          <p:nvPr/>
        </p:nvSpPr>
        <p:spPr>
          <a:xfrm>
            <a:off x="6570593" y="641667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45</a:t>
            </a:fld>
            <a:endParaRPr lang="ja-JP" altLang="en-US" sz="16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6">
            <a:extLst>
              <a:ext uri="{FF2B5EF4-FFF2-40B4-BE49-F238E27FC236}">
                <a16:creationId xmlns:a16="http://schemas.microsoft.com/office/drawing/2014/main" id="{A28E2432-9687-CE1E-5699-6CC3C9EA240C}"/>
              </a:ext>
            </a:extLst>
          </p:cNvPr>
          <p:cNvSpPr txBox="1">
            <a:spLocks noChangeArrowheads="1"/>
          </p:cNvSpPr>
          <p:nvPr/>
        </p:nvSpPr>
        <p:spPr bwMode="auto">
          <a:xfrm>
            <a:off x="250826" y="246063"/>
            <a:ext cx="86423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smtClean="0">
                <a:latin typeface="+mn-ea"/>
                <a:ea typeface="+mn-ea"/>
              </a:rPr>
              <a:t>対策例</a:t>
            </a:r>
            <a:endParaRPr lang="en-US" altLang="ja-JP" sz="2800" dirty="0">
              <a:latin typeface="+mn-ea"/>
              <a:ea typeface="+mn-ea"/>
            </a:endParaRPr>
          </a:p>
          <a:p>
            <a:pPr marL="342900" indent="-342900">
              <a:lnSpc>
                <a:spcPct val="100000"/>
              </a:lnSpc>
              <a:spcBef>
                <a:spcPct val="50000"/>
              </a:spcBef>
            </a:pPr>
            <a:r>
              <a:rPr lang="ja-JP" altLang="en-US" sz="2000" dirty="0" smtClean="0">
                <a:latin typeface="+mn-ea"/>
                <a:ea typeface="+mn-ea"/>
              </a:rPr>
              <a:t>技術</a:t>
            </a:r>
            <a:r>
              <a:rPr lang="ja-JP" altLang="en-US" sz="2000" dirty="0">
                <a:latin typeface="+mn-ea"/>
                <a:ea typeface="+mn-ea"/>
              </a:rPr>
              <a:t>・技能、給水器具の取扱い、安全衛生などについて</a:t>
            </a:r>
            <a:r>
              <a:rPr lang="ja-JP" altLang="en-US" sz="2000" dirty="0" smtClean="0">
                <a:latin typeface="+mn-ea"/>
                <a:ea typeface="+mn-ea"/>
              </a:rPr>
              <a:t>、</a:t>
            </a:r>
            <a:r>
              <a:rPr lang="ja-JP" altLang="en-US" sz="2000" dirty="0">
                <a:latin typeface="+mn-ea"/>
                <a:ea typeface="+mn-ea"/>
              </a:rPr>
              <a:t>　</a:t>
            </a:r>
            <a:r>
              <a:rPr lang="ja-JP" altLang="en-US" sz="2000" b="1" dirty="0">
                <a:solidFill>
                  <a:srgbClr val="FF0000"/>
                </a:solidFill>
                <a:latin typeface="+mn-ea"/>
                <a:ea typeface="+mn-ea"/>
              </a:rPr>
              <a:t>社員教育・研修を実施</a:t>
            </a:r>
            <a:r>
              <a:rPr lang="ja-JP" altLang="en-US" sz="2000" dirty="0">
                <a:latin typeface="+mn-ea"/>
                <a:ea typeface="+mn-ea"/>
              </a:rPr>
              <a:t>する。 </a:t>
            </a:r>
          </a:p>
          <a:p>
            <a:pPr marL="342900" indent="-342900">
              <a:lnSpc>
                <a:spcPct val="100000"/>
              </a:lnSpc>
              <a:spcBef>
                <a:spcPct val="50000"/>
              </a:spcBef>
            </a:pPr>
            <a:r>
              <a:rPr lang="ja-JP" altLang="en-US" sz="2000" dirty="0" smtClean="0">
                <a:latin typeface="+mn-ea"/>
                <a:ea typeface="+mn-ea"/>
              </a:rPr>
              <a:t>漏水</a:t>
            </a:r>
            <a:r>
              <a:rPr lang="ja-JP" altLang="en-US" sz="2000" dirty="0">
                <a:latin typeface="+mn-ea"/>
                <a:ea typeface="+mn-ea"/>
              </a:rPr>
              <a:t>調査に当たっては、調査方法、調査費用、発見</a:t>
            </a:r>
            <a:r>
              <a:rPr lang="ja-JP" altLang="en-US" sz="2000" dirty="0" smtClean="0">
                <a:latin typeface="+mn-ea"/>
                <a:ea typeface="+mn-ea"/>
              </a:rPr>
              <a:t>できなかった</a:t>
            </a:r>
            <a:r>
              <a:rPr lang="ja-JP" altLang="en-US" sz="2000" dirty="0">
                <a:latin typeface="+mn-ea"/>
                <a:ea typeface="+mn-ea"/>
              </a:rPr>
              <a:t>場合のその後の対応等について、</a:t>
            </a:r>
            <a:r>
              <a:rPr lang="ja-JP" altLang="en-US" sz="2000" b="1" dirty="0">
                <a:solidFill>
                  <a:srgbClr val="FF0000"/>
                </a:solidFill>
                <a:latin typeface="+mn-ea"/>
                <a:ea typeface="+mn-ea"/>
              </a:rPr>
              <a:t>事前にお客さま</a:t>
            </a:r>
            <a:r>
              <a:rPr lang="ja-JP" altLang="en-US" sz="2000" b="1" dirty="0" smtClean="0">
                <a:solidFill>
                  <a:srgbClr val="FF0000"/>
                </a:solidFill>
                <a:latin typeface="+mn-ea"/>
                <a:ea typeface="+mn-ea"/>
              </a:rPr>
              <a:t>と十分</a:t>
            </a:r>
            <a:r>
              <a:rPr lang="ja-JP" altLang="en-US" sz="2000" b="1" dirty="0">
                <a:solidFill>
                  <a:srgbClr val="FF0000"/>
                </a:solidFill>
                <a:latin typeface="+mn-ea"/>
                <a:ea typeface="+mn-ea"/>
              </a:rPr>
              <a:t>に協議</a:t>
            </a:r>
            <a:r>
              <a:rPr lang="ja-JP" altLang="en-US" sz="2000" dirty="0">
                <a:latin typeface="+mn-ea"/>
                <a:ea typeface="+mn-ea"/>
              </a:rPr>
              <a:t>をしておく</a:t>
            </a:r>
            <a:r>
              <a:rPr lang="ja-JP" altLang="en-US" sz="2000" dirty="0" smtClean="0">
                <a:latin typeface="+mn-ea"/>
                <a:ea typeface="+mn-ea"/>
              </a:rPr>
              <a:t>。</a:t>
            </a:r>
            <a:r>
              <a:rPr lang="ja-JP" altLang="en-US" sz="2000" dirty="0">
                <a:latin typeface="+mn-ea"/>
                <a:ea typeface="+mn-ea"/>
              </a:rPr>
              <a:t>　</a:t>
            </a:r>
          </a:p>
        </p:txBody>
      </p:sp>
      <p:pic>
        <p:nvPicPr>
          <p:cNvPr id="158723" name="図 1">
            <a:extLst>
              <a:ext uri="{FF2B5EF4-FFF2-40B4-BE49-F238E27FC236}">
                <a16:creationId xmlns:a16="http://schemas.microsoft.com/office/drawing/2014/main" id="{776817B4-2D4C-3414-97DC-A9EA05909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1140" y="3322983"/>
            <a:ext cx="323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42BA7E4D-9DBD-9603-9115-D8EBA48A523A}"/>
              </a:ext>
            </a:extLst>
          </p:cNvPr>
          <p:cNvSpPr txBox="1">
            <a:spLocks/>
          </p:cNvSpPr>
          <p:nvPr/>
        </p:nvSpPr>
        <p:spPr>
          <a:xfrm>
            <a:off x="6662532" y="642937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46</a:t>
            </a:fld>
            <a:endParaRPr lang="ja-JP" altLang="en-US" sz="1600" dirty="0">
              <a:solidFill>
                <a:schemeClr val="tx1"/>
              </a:solidFill>
            </a:endParaRPr>
          </a:p>
        </p:txBody>
      </p:sp>
      <p:sp>
        <p:nvSpPr>
          <p:cNvPr id="2" name="正方形/長方形 1"/>
          <p:cNvSpPr/>
          <p:nvPr/>
        </p:nvSpPr>
        <p:spPr>
          <a:xfrm>
            <a:off x="266729" y="2380975"/>
            <a:ext cx="5473319" cy="2400657"/>
          </a:xfrm>
          <a:prstGeom prst="rect">
            <a:avLst/>
          </a:prstGeom>
        </p:spPr>
        <p:txBody>
          <a:bodyPr wrap="square">
            <a:spAutoFit/>
          </a:bodyPr>
          <a:lstStyle/>
          <a:p>
            <a:pPr marL="342900" indent="-342900">
              <a:lnSpc>
                <a:spcPct val="100000"/>
              </a:lnSpc>
              <a:spcBef>
                <a:spcPct val="50000"/>
              </a:spcBef>
              <a:buFont typeface="Arial" panose="020B0604020202020204" pitchFamily="34" charset="0"/>
              <a:buChar char="•"/>
            </a:pPr>
            <a:r>
              <a:rPr lang="ja-JP" altLang="en-US" sz="2000" b="1" dirty="0">
                <a:solidFill>
                  <a:srgbClr val="FF0000"/>
                </a:solidFill>
                <a:latin typeface="+mn-ea"/>
              </a:rPr>
              <a:t>漏水調査機材の整備、事前の詳細</a:t>
            </a:r>
            <a:r>
              <a:rPr lang="ja-JP" altLang="en-US" sz="2000" b="1" dirty="0" smtClean="0">
                <a:solidFill>
                  <a:srgbClr val="FF0000"/>
                </a:solidFill>
                <a:latin typeface="+mn-ea"/>
              </a:rPr>
              <a:t>な図面</a:t>
            </a:r>
            <a:r>
              <a:rPr lang="ja-JP" altLang="en-US" sz="2000" b="1" dirty="0">
                <a:solidFill>
                  <a:srgbClr val="FF0000"/>
                </a:solidFill>
                <a:latin typeface="+mn-ea"/>
              </a:rPr>
              <a:t>調査・現地調査、経験者の指導</a:t>
            </a:r>
            <a:r>
              <a:rPr lang="en-US" altLang="ja-JP" sz="2000" b="1" dirty="0">
                <a:solidFill>
                  <a:srgbClr val="FF0000"/>
                </a:solidFill>
                <a:latin typeface="+mn-ea"/>
              </a:rPr>
              <a:t/>
            </a:r>
            <a:br>
              <a:rPr lang="en-US" altLang="ja-JP" sz="2000" b="1" dirty="0">
                <a:solidFill>
                  <a:srgbClr val="FF0000"/>
                </a:solidFill>
                <a:latin typeface="+mn-ea"/>
              </a:rPr>
            </a:br>
            <a:r>
              <a:rPr lang="ja-JP" altLang="en-US" sz="2000" b="1" dirty="0">
                <a:solidFill>
                  <a:srgbClr val="FF0000"/>
                </a:solidFill>
                <a:latin typeface="+mn-ea"/>
              </a:rPr>
              <a:t>による漏水調査・工事</a:t>
            </a:r>
            <a:r>
              <a:rPr lang="ja-JP" altLang="en-US" sz="2000" dirty="0">
                <a:latin typeface="+mn-ea"/>
              </a:rPr>
              <a:t>を実施する。</a:t>
            </a:r>
          </a:p>
          <a:p>
            <a:pPr marL="342900" indent="-342900">
              <a:lnSpc>
                <a:spcPct val="100000"/>
              </a:lnSpc>
              <a:spcBef>
                <a:spcPct val="50000"/>
              </a:spcBef>
              <a:buFont typeface="Arial" panose="020B0604020202020204" pitchFamily="34" charset="0"/>
              <a:buChar char="•"/>
            </a:pPr>
            <a:r>
              <a:rPr lang="ja-JP" altLang="en-US" sz="2000" dirty="0">
                <a:latin typeface="+mn-ea"/>
              </a:rPr>
              <a:t>付近住民等に迷惑をかけないような</a:t>
            </a:r>
            <a:r>
              <a:rPr lang="en-US" altLang="ja-JP" sz="2000" dirty="0">
                <a:latin typeface="+mn-ea"/>
              </a:rPr>
              <a:t/>
            </a:r>
            <a:br>
              <a:rPr lang="en-US" altLang="ja-JP" sz="2000" dirty="0">
                <a:latin typeface="+mn-ea"/>
              </a:rPr>
            </a:br>
            <a:r>
              <a:rPr lang="ja-JP" altLang="en-US" sz="2000" b="1" dirty="0">
                <a:solidFill>
                  <a:srgbClr val="FF0000"/>
                </a:solidFill>
                <a:latin typeface="+mn-ea"/>
              </a:rPr>
              <a:t>工法や施工時間などを検討</a:t>
            </a:r>
            <a:r>
              <a:rPr lang="ja-JP" altLang="en-US" sz="2000" dirty="0">
                <a:latin typeface="+mn-ea"/>
              </a:rPr>
              <a:t>する。</a:t>
            </a:r>
            <a:r>
              <a:rPr lang="en-US" altLang="ja-JP" sz="2000" dirty="0">
                <a:latin typeface="+mn-ea"/>
              </a:rPr>
              <a:t/>
            </a:r>
            <a:br>
              <a:rPr lang="en-US" altLang="ja-JP" sz="2000" dirty="0">
                <a:latin typeface="+mn-ea"/>
              </a:rPr>
            </a:br>
            <a:r>
              <a:rPr lang="ja-JP" altLang="en-US" sz="2000" dirty="0">
                <a:latin typeface="+mn-ea"/>
              </a:rPr>
              <a:t>やむを得ず影響を及ぼすおそれが</a:t>
            </a:r>
            <a:r>
              <a:rPr lang="ja-JP" altLang="en-US" sz="2000" dirty="0" smtClean="0">
                <a:latin typeface="+mn-ea"/>
              </a:rPr>
              <a:t>ある場合</a:t>
            </a:r>
            <a:r>
              <a:rPr lang="ja-JP" altLang="en-US" sz="2000" dirty="0">
                <a:latin typeface="+mn-ea"/>
              </a:rPr>
              <a:t>は、</a:t>
            </a:r>
            <a:r>
              <a:rPr lang="ja-JP" altLang="en-US" sz="2000" b="1" dirty="0">
                <a:solidFill>
                  <a:srgbClr val="FF0000"/>
                </a:solidFill>
                <a:latin typeface="+mn-ea"/>
              </a:rPr>
              <a:t>事前連絡、広報を徹底する。</a:t>
            </a:r>
            <a:endParaRPr lang="ja-JP" altLang="en-US" sz="2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dirty="0">
                <a:solidFill>
                  <a:schemeClr val="accent1">
                    <a:lumMod val="50000"/>
                  </a:schemeClr>
                </a:solidFill>
              </a:rPr>
              <a:t>７ 給水装置の維持管理</a:t>
            </a:r>
          </a:p>
        </p:txBody>
      </p:sp>
    </p:spTree>
    <p:extLst>
      <p:ext uri="{BB962C8B-B14F-4D97-AF65-F5344CB8AC3E}">
        <p14:creationId xmlns:p14="http://schemas.microsoft.com/office/powerpoint/2010/main" val="3007026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6">
            <a:extLst>
              <a:ext uri="{FF2B5EF4-FFF2-40B4-BE49-F238E27FC236}">
                <a16:creationId xmlns:a16="http://schemas.microsoft.com/office/drawing/2014/main" id="{A28E2432-9687-CE1E-5699-6CC3C9EA240C}"/>
              </a:ext>
            </a:extLst>
          </p:cNvPr>
          <p:cNvSpPr txBox="1">
            <a:spLocks noChangeArrowheads="1"/>
          </p:cNvSpPr>
          <p:nvPr/>
        </p:nvSpPr>
        <p:spPr bwMode="auto">
          <a:xfrm>
            <a:off x="250825" y="209487"/>
            <a:ext cx="86423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dirty="0" smtClean="0">
                <a:latin typeface="+mn-ea"/>
                <a:ea typeface="+mn-ea"/>
              </a:rPr>
              <a:t>１</a:t>
            </a:r>
            <a:r>
              <a:rPr lang="ja-JP" altLang="en-US" sz="2800" dirty="0">
                <a:latin typeface="+mn-ea"/>
                <a:ea typeface="+mn-ea"/>
              </a:rPr>
              <a:t>　漏水の点検</a:t>
            </a:r>
            <a:endParaRPr lang="en-US" altLang="ja-JP" sz="2800" dirty="0">
              <a:latin typeface="+mn-ea"/>
              <a:ea typeface="+mn-ea"/>
            </a:endParaRPr>
          </a:p>
          <a:p>
            <a:pPr eaLnBrk="1" hangingPunct="1">
              <a:lnSpc>
                <a:spcPct val="100000"/>
              </a:lnSpc>
              <a:spcBef>
                <a:spcPct val="50000"/>
              </a:spcBef>
              <a:buFontTx/>
              <a:buNone/>
            </a:pPr>
            <a:r>
              <a:rPr lang="ja-JP" altLang="en-US" sz="2000" dirty="0">
                <a:latin typeface="+mn-ea"/>
                <a:ea typeface="+mn-ea"/>
              </a:rPr>
              <a:t>給水装置は、水道使用者等が善良な管理者としての注意をもって管理すべきものであり、維持管理についての使用者等に対する適切な指導が大切である。</a:t>
            </a:r>
          </a:p>
        </p:txBody>
      </p:sp>
      <p:graphicFrame>
        <p:nvGraphicFramePr>
          <p:cNvPr id="3" name="表 3">
            <a:extLst>
              <a:ext uri="{FF2B5EF4-FFF2-40B4-BE49-F238E27FC236}">
                <a16:creationId xmlns:a16="http://schemas.microsoft.com/office/drawing/2014/main" id="{7DD1DF11-9866-E774-31CE-B4D154CAB6CE}"/>
              </a:ext>
            </a:extLst>
          </p:cNvPr>
          <p:cNvGraphicFramePr>
            <a:graphicFrameLocks noGrp="1"/>
          </p:cNvGraphicFramePr>
          <p:nvPr>
            <p:extLst>
              <p:ext uri="{D42A27DB-BD31-4B8C-83A1-F6EECF244321}">
                <p14:modId xmlns:p14="http://schemas.microsoft.com/office/powerpoint/2010/main" val="2300764991"/>
              </p:ext>
            </p:extLst>
          </p:nvPr>
        </p:nvGraphicFramePr>
        <p:xfrm>
          <a:off x="250825" y="1812803"/>
          <a:ext cx="8642350" cy="4730706"/>
        </p:xfrm>
        <a:graphic>
          <a:graphicData uri="http://schemas.openxmlformats.org/drawingml/2006/table">
            <a:tbl>
              <a:tblPr firstRow="1" bandRow="1">
                <a:tableStyleId>{5C22544A-7EE6-4342-B048-85BDC9FD1C3A}</a:tableStyleId>
              </a:tblPr>
              <a:tblGrid>
                <a:gridCol w="1276709">
                  <a:extLst>
                    <a:ext uri="{9D8B030D-6E8A-4147-A177-3AD203B41FA5}">
                      <a16:colId xmlns:a16="http://schemas.microsoft.com/office/drawing/2014/main" val="592320226"/>
                    </a:ext>
                  </a:extLst>
                </a:gridCol>
                <a:gridCol w="3822242">
                  <a:extLst>
                    <a:ext uri="{9D8B030D-6E8A-4147-A177-3AD203B41FA5}">
                      <a16:colId xmlns:a16="http://schemas.microsoft.com/office/drawing/2014/main" val="1389944135"/>
                    </a:ext>
                  </a:extLst>
                </a:gridCol>
                <a:gridCol w="3543399">
                  <a:extLst>
                    <a:ext uri="{9D8B030D-6E8A-4147-A177-3AD203B41FA5}">
                      <a16:colId xmlns:a16="http://schemas.microsoft.com/office/drawing/2014/main" val="110735815"/>
                    </a:ext>
                  </a:extLst>
                </a:gridCol>
              </a:tblGrid>
              <a:tr h="230682">
                <a:tc>
                  <a:txBody>
                    <a:bodyPr/>
                    <a:lstStyle/>
                    <a:p>
                      <a:pPr algn="ctr"/>
                      <a:r>
                        <a:rPr kumimoji="1" lang="ja-JP" altLang="en-US" sz="1600" b="0" dirty="0"/>
                        <a:t>点検箇所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dirty="0"/>
                        <a:t>漏　水　状　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dirty="0"/>
                        <a:t>予防・発見方法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285416"/>
                  </a:ext>
                </a:extLst>
              </a:tr>
              <a:tr h="486035">
                <a:tc>
                  <a:txBody>
                    <a:bodyPr/>
                    <a:lstStyle/>
                    <a:p>
                      <a:pPr algn="ctr"/>
                      <a:r>
                        <a:rPr kumimoji="1" lang="ja-JP" altLang="en-US" sz="1600" b="0" dirty="0"/>
                        <a:t>メーター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すべての蛇口を閉め使用していないのに、パイロットが動いている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定期的にメーターを見る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067511"/>
                  </a:ext>
                </a:extLst>
              </a:tr>
              <a:tr h="486035">
                <a:tc>
                  <a:txBody>
                    <a:bodyPr/>
                    <a:lstStyle/>
                    <a:p>
                      <a:pPr algn="ctr"/>
                      <a:r>
                        <a:rPr kumimoji="1" lang="ja-JP" altLang="en-US" sz="1600" b="0" dirty="0"/>
                        <a:t>蛇　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蛇口漏水は、ポタポタから始まる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蛇口が締まりにくいときは、無理に締めずにすぐ修理する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697910"/>
                  </a:ext>
                </a:extLst>
              </a:tr>
              <a:tr h="486035">
                <a:tc>
                  <a:txBody>
                    <a:bodyPr/>
                    <a:lstStyle/>
                    <a:p>
                      <a:pPr algn="ctr"/>
                      <a:r>
                        <a:rPr kumimoji="1" lang="ja-JP" altLang="en-US" sz="1600" b="0" dirty="0"/>
                        <a:t>水洗トイレ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使用していないのに、水が流れている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使用前に水が流れていないか調べる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240922"/>
                  </a:ext>
                </a:extLst>
              </a:tr>
              <a:tr h="288992">
                <a:tc rowSpan="3">
                  <a:txBody>
                    <a:bodyPr/>
                    <a:lstStyle/>
                    <a:p>
                      <a:pPr algn="ctr"/>
                      <a:r>
                        <a:rPr kumimoji="1" lang="ja-JP" altLang="en-US" sz="1600" b="0" dirty="0"/>
                        <a:t>受水タンク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使用していないのに、ポンプのモーターがたびたび動く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受水タンク以下の給水設備に漏水がないか点検する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971569"/>
                  </a:ext>
                </a:extLst>
              </a:tr>
              <a:tr h="404191">
                <a:tc vMerge="1">
                  <a:txBody>
                    <a:bodyPr/>
                    <a:lstStyle/>
                    <a:p>
                      <a:endParaRPr kumimoji="1" lang="ja-JP" altLang="en-US"/>
                    </a:p>
                  </a:txBody>
                  <a:tcPr/>
                </a:tc>
                <a:tc>
                  <a:txBody>
                    <a:bodyPr/>
                    <a:lstStyle/>
                    <a:p>
                      <a:r>
                        <a:rPr kumimoji="1" lang="ja-JP" altLang="en-US" sz="1400" b="0" dirty="0"/>
                        <a:t>タンクの水があふれている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警報機を取り付ける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952056"/>
                  </a:ext>
                </a:extLst>
              </a:tr>
              <a:tr h="404191">
                <a:tc vMerge="1">
                  <a:txBody>
                    <a:bodyPr/>
                    <a:lstStyle/>
                    <a:p>
                      <a:endParaRPr kumimoji="1" lang="ja-JP" altLang="en-US"/>
                    </a:p>
                  </a:txBody>
                  <a:tcPr/>
                </a:tc>
                <a:tc>
                  <a:txBody>
                    <a:bodyPr/>
                    <a:lstStyle/>
                    <a:p>
                      <a:r>
                        <a:rPr kumimoji="1" lang="ja-JP" altLang="en-US" sz="1400" b="0" dirty="0"/>
                        <a:t>常時、受水タンクに供給している音がする</a:t>
                      </a:r>
                    </a:p>
                    <a:p>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タンクにひび割れ、亀裂がないかときどき点検する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3622306"/>
                  </a:ext>
                </a:extLst>
              </a:tr>
              <a:tr h="306220">
                <a:tc>
                  <a:txBody>
                    <a:bodyPr/>
                    <a:lstStyle/>
                    <a:p>
                      <a:pPr algn="ctr"/>
                      <a:r>
                        <a:rPr kumimoji="1" lang="ja-JP" altLang="en-US" sz="1600" b="0" dirty="0"/>
                        <a:t>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配管してある壁や羽目板が濡れている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家の外側を時々見回る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8972165"/>
                  </a:ext>
                </a:extLst>
              </a:tr>
              <a:tr h="486035">
                <a:tc>
                  <a:txBody>
                    <a:bodyPr/>
                    <a:lstStyle/>
                    <a:p>
                      <a:pPr algn="ctr"/>
                      <a:r>
                        <a:rPr kumimoji="1" lang="ja-JP" altLang="en-US" sz="1600" b="0" dirty="0"/>
                        <a:t>地　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配管してある付近の地面が濡れている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給水管の布設されているところには物を置かない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598549"/>
                  </a:ext>
                </a:extLst>
              </a:tr>
              <a:tr h="486035">
                <a:tc>
                  <a:txBody>
                    <a:bodyPr/>
                    <a:lstStyle/>
                    <a:p>
                      <a:pPr algn="ctr"/>
                      <a:r>
                        <a:rPr kumimoji="1" lang="ja-JP" altLang="en-US" sz="1600" b="0" dirty="0"/>
                        <a:t>下水のマンホール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i="0" u="none" strike="noStrike" kern="1200" baseline="0" dirty="0">
                          <a:solidFill>
                            <a:schemeClr val="dk1"/>
                          </a:solidFill>
                          <a:latin typeface="+mn-lt"/>
                          <a:ea typeface="+mn-ea"/>
                          <a:cs typeface="+mn-cs"/>
                        </a:rPr>
                        <a:t>マンホールの中に、いつもきれいな水が流れている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マンホールの蓋をときどきあけて点検する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833143"/>
                  </a:ext>
                </a:extLst>
              </a:tr>
            </a:tbl>
          </a:graphicData>
        </a:graphic>
      </p:graphicFrame>
      <p:sp>
        <p:nvSpPr>
          <p:cNvPr id="4" name="スライド番号プレースホルダー 1">
            <a:extLst>
              <a:ext uri="{FF2B5EF4-FFF2-40B4-BE49-F238E27FC236}">
                <a16:creationId xmlns:a16="http://schemas.microsoft.com/office/drawing/2014/main" id="{5264475D-9C5F-1E7B-CEB2-11CEC2596758}"/>
              </a:ext>
            </a:extLst>
          </p:cNvPr>
          <p:cNvSpPr txBox="1">
            <a:spLocks/>
          </p:cNvSpPr>
          <p:nvPr/>
        </p:nvSpPr>
        <p:spPr>
          <a:xfrm>
            <a:off x="6610350" y="65220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48</a:t>
            </a:fld>
            <a:endParaRPr lang="ja-JP" altLang="en-US" sz="1600" dirty="0">
              <a:solidFill>
                <a:schemeClr val="tx1"/>
              </a:solidFill>
              <a:latin typeface="+mn-ea"/>
            </a:endParaRPr>
          </a:p>
        </p:txBody>
      </p:sp>
    </p:spTree>
    <p:extLst>
      <p:ext uri="{BB962C8B-B14F-4D97-AF65-F5344CB8AC3E}">
        <p14:creationId xmlns:p14="http://schemas.microsoft.com/office/powerpoint/2010/main" val="41082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D8F7B47A-E0FE-49EE-BBB3-F18DB0C542D2}" type="slidenum">
              <a:rPr lang="ja-JP" altLang="en-US" smtClean="0"/>
              <a:pPr>
                <a:defRPr/>
              </a:pPr>
              <a:t>4</a:t>
            </a:fld>
            <a:endParaRPr lang="ja-JP" altLang="en-US" dirty="0"/>
          </a:p>
        </p:txBody>
      </p:sp>
      <p:sp>
        <p:nvSpPr>
          <p:cNvPr id="8"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201951"/>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給水装置の構造及び材質の基準</a:t>
            </a:r>
          </a:p>
        </p:txBody>
      </p:sp>
      <p:sp>
        <p:nvSpPr>
          <p:cNvPr id="9" name="四角形: 角を丸くする 2">
            <a:extLst>
              <a:ext uri="{FF2B5EF4-FFF2-40B4-BE49-F238E27FC236}">
                <a16:creationId xmlns:a16="http://schemas.microsoft.com/office/drawing/2014/main" id="{B57764F4-F733-DE2C-93F8-4CD10AAFBFFA}"/>
              </a:ext>
            </a:extLst>
          </p:cNvPr>
          <p:cNvSpPr/>
          <p:nvPr/>
        </p:nvSpPr>
        <p:spPr>
          <a:xfrm>
            <a:off x="265400" y="914758"/>
            <a:ext cx="8642350" cy="5044386"/>
          </a:xfrm>
          <a:prstGeom prst="roundRect">
            <a:avLst>
              <a:gd name="adj" fmla="val 37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ln w="0"/>
                <a:solidFill>
                  <a:schemeClr val="tx1"/>
                </a:solidFill>
                <a:latin typeface="+mn-ea"/>
              </a:rPr>
              <a:t>水道法第１６条（給水装置の構造及び材質）</a:t>
            </a:r>
            <a:endParaRPr kumimoji="1" lang="en-US" altLang="ja-JP" sz="2000" dirty="0">
              <a:ln w="0"/>
              <a:solidFill>
                <a:schemeClr val="tx1"/>
              </a:solidFill>
              <a:latin typeface="+mn-ea"/>
            </a:endParaRPr>
          </a:p>
          <a:p>
            <a:endParaRPr lang="en-US" altLang="ja-JP" sz="2000" dirty="0" smtClean="0">
              <a:ln w="0"/>
              <a:solidFill>
                <a:schemeClr val="tx1"/>
              </a:solidFill>
              <a:latin typeface="+mn-ea"/>
            </a:endParaRPr>
          </a:p>
          <a:p>
            <a:r>
              <a:rPr lang="ja-JP" altLang="en-US" sz="2000" dirty="0" smtClean="0">
                <a:ln w="0"/>
                <a:solidFill>
                  <a:schemeClr val="tx1"/>
                </a:solidFill>
                <a:latin typeface="+mn-ea"/>
              </a:rPr>
              <a:t>政令</a:t>
            </a:r>
            <a:r>
              <a:rPr lang="ja-JP" altLang="en-US" sz="2000" dirty="0">
                <a:ln w="0"/>
                <a:solidFill>
                  <a:schemeClr val="tx1"/>
                </a:solidFill>
                <a:latin typeface="+mn-ea"/>
              </a:rPr>
              <a:t>で定める基準に適合しない場合、水道事業者は、給水契約の申し込みを拒み、又基準に適合させるまでの間、給水停止することができる。</a:t>
            </a:r>
            <a:endParaRPr lang="en-US" altLang="ja-JP" sz="2000" dirty="0">
              <a:ln w="0"/>
              <a:solidFill>
                <a:schemeClr val="tx1"/>
              </a:solidFill>
              <a:latin typeface="+mn-ea"/>
            </a:endParaRPr>
          </a:p>
          <a:p>
            <a:endParaRPr kumimoji="1" lang="en-US" altLang="ja-JP" sz="2000" dirty="0">
              <a:ln w="0"/>
              <a:solidFill>
                <a:schemeClr val="tx1"/>
              </a:solidFill>
              <a:latin typeface="+mn-ea"/>
            </a:endParaRPr>
          </a:p>
          <a:p>
            <a:endParaRPr lang="en-US" altLang="ja-JP" sz="2000" dirty="0">
              <a:ln w="0"/>
              <a:solidFill>
                <a:schemeClr val="tx1"/>
              </a:solidFill>
              <a:effectLst>
                <a:outerShdw blurRad="38100" dist="19050" dir="2700000" algn="tl" rotWithShape="0">
                  <a:schemeClr val="dk1">
                    <a:alpha val="40000"/>
                  </a:schemeClr>
                </a:outerShdw>
              </a:effectLst>
              <a:latin typeface="+mn-ea"/>
            </a:endParaRPr>
          </a:p>
          <a:p>
            <a:endParaRPr kumimoji="1" lang="en-US" altLang="ja-JP" sz="2000" dirty="0">
              <a:ln w="0"/>
              <a:solidFill>
                <a:schemeClr val="tx1"/>
              </a:solidFill>
              <a:effectLst>
                <a:outerShdw blurRad="38100" dist="19050" dir="2700000" algn="tl" rotWithShape="0">
                  <a:schemeClr val="dk1">
                    <a:alpha val="40000"/>
                  </a:schemeClr>
                </a:outerShdw>
              </a:effectLst>
              <a:latin typeface="+mn-ea"/>
            </a:endParaRPr>
          </a:p>
          <a:p>
            <a:endParaRPr kumimoji="1" lang="ja-JP" altLang="en-US" sz="2000" dirty="0">
              <a:ln w="0"/>
              <a:solidFill>
                <a:schemeClr val="tx1"/>
              </a:solidFill>
              <a:effectLst>
                <a:outerShdw blurRad="38100" dist="19050" dir="2700000" algn="tl" rotWithShape="0">
                  <a:schemeClr val="dk1">
                    <a:alpha val="40000"/>
                  </a:schemeClr>
                </a:outerShdw>
              </a:effectLst>
              <a:latin typeface="+mn-ea"/>
            </a:endParaRPr>
          </a:p>
        </p:txBody>
      </p:sp>
      <p:sp>
        <p:nvSpPr>
          <p:cNvPr id="10" name="矢印: 下 3">
            <a:extLst>
              <a:ext uri="{FF2B5EF4-FFF2-40B4-BE49-F238E27FC236}">
                <a16:creationId xmlns:a16="http://schemas.microsoft.com/office/drawing/2014/main" id="{C49CA909-3522-DD95-A0EE-6AE79AD6FC44}"/>
              </a:ext>
            </a:extLst>
          </p:cNvPr>
          <p:cNvSpPr/>
          <p:nvPr/>
        </p:nvSpPr>
        <p:spPr>
          <a:xfrm>
            <a:off x="3463731" y="3273287"/>
            <a:ext cx="2226366" cy="892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四角形: 角を丸くする 5">
            <a:extLst>
              <a:ext uri="{FF2B5EF4-FFF2-40B4-BE49-F238E27FC236}">
                <a16:creationId xmlns:a16="http://schemas.microsoft.com/office/drawing/2014/main" id="{2B2F7231-7166-7D1A-521C-C12BAFAA6279}"/>
              </a:ext>
            </a:extLst>
          </p:cNvPr>
          <p:cNvSpPr/>
          <p:nvPr/>
        </p:nvSpPr>
        <p:spPr>
          <a:xfrm>
            <a:off x="954155" y="4412974"/>
            <a:ext cx="7248939" cy="1696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000" dirty="0">
                <a:ln w="0"/>
                <a:solidFill>
                  <a:schemeClr val="tx1"/>
                </a:solidFill>
                <a:latin typeface="+mn-ea"/>
              </a:rPr>
              <a:t>給水契約の拒否や給水停止の発動判断基準</a:t>
            </a:r>
            <a:endParaRPr kumimoji="1" lang="en-US" altLang="ja-JP" sz="2000" dirty="0">
              <a:ln w="0"/>
              <a:solidFill>
                <a:schemeClr val="tx1"/>
              </a:solidFill>
              <a:latin typeface="+mn-ea"/>
            </a:endParaRPr>
          </a:p>
          <a:p>
            <a:pPr marL="342900" indent="-342900">
              <a:buFont typeface="Arial" panose="020B0604020202020204" pitchFamily="34" charset="0"/>
              <a:buChar char="•"/>
            </a:pPr>
            <a:r>
              <a:rPr lang="ja-JP" altLang="en-US" sz="2000" dirty="0">
                <a:ln w="0"/>
                <a:solidFill>
                  <a:schemeClr val="tx1"/>
                </a:solidFill>
                <a:latin typeface="+mn-ea"/>
              </a:rPr>
              <a:t>給水装置が有すべき必要最小限の要件の基準化</a:t>
            </a:r>
            <a:endParaRPr kumimoji="1" lang="ja-JP" altLang="en-US" sz="2000" dirty="0">
              <a:ln w="0"/>
              <a:solidFill>
                <a:schemeClr val="tx1"/>
              </a:solidFill>
              <a:latin typeface="+mn-ea"/>
            </a:endParaRPr>
          </a:p>
        </p:txBody>
      </p:sp>
    </p:spTree>
    <p:extLst>
      <p:ext uri="{BB962C8B-B14F-4D97-AF65-F5344CB8AC3E}">
        <p14:creationId xmlns:p14="http://schemas.microsoft.com/office/powerpoint/2010/main" val="2465521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6">
            <a:extLst>
              <a:ext uri="{FF2B5EF4-FFF2-40B4-BE49-F238E27FC236}">
                <a16:creationId xmlns:a16="http://schemas.microsoft.com/office/drawing/2014/main" id="{A28E2432-9687-CE1E-5699-6CC3C9EA240C}"/>
              </a:ext>
            </a:extLst>
          </p:cNvPr>
          <p:cNvSpPr txBox="1">
            <a:spLocks noChangeArrowheads="1"/>
          </p:cNvSpPr>
          <p:nvPr/>
        </p:nvSpPr>
        <p:spPr bwMode="auto">
          <a:xfrm>
            <a:off x="250825" y="246063"/>
            <a:ext cx="864235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dirty="0" smtClean="0">
                <a:latin typeface="+mn-ea"/>
                <a:ea typeface="+mn-ea"/>
              </a:rPr>
              <a:t>２</a:t>
            </a:r>
            <a:r>
              <a:rPr lang="ja-JP" altLang="en-US" sz="2800" dirty="0">
                <a:latin typeface="+mn-ea"/>
                <a:ea typeface="+mn-ea"/>
              </a:rPr>
              <a:t>　器具の故障と修理</a:t>
            </a:r>
            <a:endParaRPr lang="en-US" altLang="ja-JP" sz="2800" dirty="0">
              <a:latin typeface="+mn-ea"/>
              <a:ea typeface="+mn-ea"/>
            </a:endParaRPr>
          </a:p>
          <a:p>
            <a:pPr eaLnBrk="1" hangingPunct="1">
              <a:lnSpc>
                <a:spcPct val="100000"/>
              </a:lnSpc>
              <a:spcBef>
                <a:spcPct val="50000"/>
              </a:spcBef>
              <a:buFontTx/>
              <a:buNone/>
            </a:pPr>
            <a:r>
              <a:rPr lang="ja-JP" altLang="en-US" sz="2000" dirty="0" smtClean="0">
                <a:latin typeface="+mn-ea"/>
                <a:ea typeface="+mn-ea"/>
              </a:rPr>
              <a:t>一般的</a:t>
            </a:r>
            <a:r>
              <a:rPr lang="ja-JP" altLang="en-US" sz="2000" dirty="0">
                <a:latin typeface="+mn-ea"/>
                <a:ea typeface="+mn-ea"/>
              </a:rPr>
              <a:t>に使用されている器具の故障と修理方法は次のとおりである。</a:t>
            </a:r>
          </a:p>
        </p:txBody>
      </p:sp>
      <p:graphicFrame>
        <p:nvGraphicFramePr>
          <p:cNvPr id="3" name="表 3">
            <a:extLst>
              <a:ext uri="{FF2B5EF4-FFF2-40B4-BE49-F238E27FC236}">
                <a16:creationId xmlns:a16="http://schemas.microsoft.com/office/drawing/2014/main" id="{7DD1DF11-9866-E774-31CE-B4D154CAB6CE}"/>
              </a:ext>
            </a:extLst>
          </p:cNvPr>
          <p:cNvGraphicFramePr>
            <a:graphicFrameLocks noGrp="1"/>
          </p:cNvGraphicFramePr>
          <p:nvPr>
            <p:extLst>
              <p:ext uri="{D42A27DB-BD31-4B8C-83A1-F6EECF244321}">
                <p14:modId xmlns:p14="http://schemas.microsoft.com/office/powerpoint/2010/main" val="2901618254"/>
              </p:ext>
            </p:extLst>
          </p:nvPr>
        </p:nvGraphicFramePr>
        <p:xfrm>
          <a:off x="250825" y="1145026"/>
          <a:ext cx="8642349" cy="5310241"/>
        </p:xfrm>
        <a:graphic>
          <a:graphicData uri="http://schemas.openxmlformats.org/drawingml/2006/table">
            <a:tbl>
              <a:tblPr firstRow="1" bandRow="1">
                <a:tableStyleId>{5C22544A-7EE6-4342-B048-85BDC9FD1C3A}</a:tableStyleId>
              </a:tblPr>
              <a:tblGrid>
                <a:gridCol w="1276710">
                  <a:extLst>
                    <a:ext uri="{9D8B030D-6E8A-4147-A177-3AD203B41FA5}">
                      <a16:colId xmlns:a16="http://schemas.microsoft.com/office/drawing/2014/main" val="592320226"/>
                    </a:ext>
                  </a:extLst>
                </a:gridCol>
                <a:gridCol w="3822241">
                  <a:extLst>
                    <a:ext uri="{9D8B030D-6E8A-4147-A177-3AD203B41FA5}">
                      <a16:colId xmlns:a16="http://schemas.microsoft.com/office/drawing/2014/main" val="1389944135"/>
                    </a:ext>
                  </a:extLst>
                </a:gridCol>
                <a:gridCol w="3543398">
                  <a:extLst>
                    <a:ext uri="{9D8B030D-6E8A-4147-A177-3AD203B41FA5}">
                      <a16:colId xmlns:a16="http://schemas.microsoft.com/office/drawing/2014/main" val="110735815"/>
                    </a:ext>
                  </a:extLst>
                </a:gridCol>
              </a:tblGrid>
              <a:tr h="372481">
                <a:tc>
                  <a:txBody>
                    <a:bodyPr/>
                    <a:lstStyle/>
                    <a:p>
                      <a:pPr algn="ctr"/>
                      <a:r>
                        <a:rPr kumimoji="1" lang="ja-JP" altLang="en-US" sz="1600" b="0" dirty="0"/>
                        <a:t>故障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dirty="0"/>
                        <a:t>原　　　　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dirty="0"/>
                        <a:t>修　　　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285416"/>
                  </a:ext>
                </a:extLst>
              </a:tr>
              <a:tr h="0">
                <a:tc rowSpan="2">
                  <a:txBody>
                    <a:bodyPr/>
                    <a:lstStyle/>
                    <a:p>
                      <a:pPr algn="ctr"/>
                      <a:r>
                        <a:rPr kumimoji="1" lang="ja-JP" altLang="en-US" sz="1600" b="0" dirty="0"/>
                        <a:t>漏　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① こま、パッキンの摩耗損傷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こま、パッキンを取り替える。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067511"/>
                  </a:ext>
                </a:extLst>
              </a:tr>
              <a:tr h="715712">
                <a:tc vMerge="1">
                  <a:txBody>
                    <a:bodyPr/>
                    <a:lstStyle/>
                    <a:p>
                      <a:pPr algn="ctr"/>
                      <a:endParaRPr kumimoji="1" lang="ja-JP" alt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② 弁座の摩耗、損傷</a:t>
                      </a:r>
                    </a:p>
                    <a:p>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軽度の摩耗、損傷ならば、パッキンを取り替える。その他の場合は水栓を取り替える。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6599603"/>
                  </a:ext>
                </a:extLst>
              </a:tr>
              <a:tr h="235983">
                <a:tc rowSpan="4">
                  <a:txBody>
                    <a:bodyPr/>
                    <a:lstStyle/>
                    <a:p>
                      <a:pPr algn="ctr"/>
                      <a:r>
                        <a:rPr kumimoji="1" lang="ja-JP" altLang="en-US" sz="1600" b="0" dirty="0"/>
                        <a:t>ウォータ</a:t>
                      </a:r>
                      <a:endParaRPr kumimoji="1" lang="en-US" altLang="ja-JP" sz="1600" b="0" dirty="0"/>
                    </a:p>
                    <a:p>
                      <a:pPr algn="ctr"/>
                      <a:r>
                        <a:rPr kumimoji="1" lang="ja-JP" altLang="en-US" sz="1600" b="0" dirty="0"/>
                        <a:t>ハンマ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① こまとパッキンの外径の不揃い</a:t>
                      </a:r>
                    </a:p>
                    <a:p>
                      <a:r>
                        <a:rPr kumimoji="1" lang="ja-JP" altLang="en-US" sz="1400" b="0" dirty="0"/>
                        <a:t>（ゴムが摩耗して拡がった場合など）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正規のものに取り替える。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697910"/>
                  </a:ext>
                </a:extLst>
              </a:tr>
              <a:tr h="328748">
                <a:tc vMerge="1">
                  <a:txBody>
                    <a:bodyPr/>
                    <a:lstStyle/>
                    <a:p>
                      <a:endParaRPr kumimoji="1" lang="ja-JP" altLang="en-US"/>
                    </a:p>
                  </a:txBody>
                  <a:tcPr/>
                </a:tc>
                <a:tc>
                  <a:txBody>
                    <a:bodyPr/>
                    <a:lstStyle/>
                    <a:p>
                      <a:r>
                        <a:rPr kumimoji="1" lang="ja-JP" altLang="en-US" sz="1400" b="0" dirty="0"/>
                        <a:t>② こまの裏側（パッキンとの接触面）の</a:t>
                      </a:r>
                      <a:endParaRPr kumimoji="1" lang="en-US" altLang="ja-JP" sz="1400" b="0" dirty="0"/>
                    </a:p>
                    <a:p>
                      <a:r>
                        <a:rPr kumimoji="1" lang="ja-JP" altLang="en-US" sz="1400" b="0" dirty="0"/>
                        <a:t>　仕上げ不良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こまを取り替える。</a:t>
                      </a:r>
                    </a:p>
                    <a:p>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4632911"/>
                  </a:ext>
                </a:extLst>
              </a:tr>
              <a:tr h="286200">
                <a:tc vMerge="1">
                  <a:txBody>
                    <a:bodyPr/>
                    <a:lstStyle/>
                    <a:p>
                      <a:endParaRPr kumimoji="1" lang="ja-JP" altLang="en-US"/>
                    </a:p>
                  </a:txBody>
                  <a:tcPr/>
                </a:tc>
                <a:tc>
                  <a:txBody>
                    <a:bodyPr/>
                    <a:lstStyle/>
                    <a:p>
                      <a:r>
                        <a:rPr kumimoji="1" lang="ja-JP" altLang="en-US" sz="1400" b="0" dirty="0"/>
                        <a:t>③ パッキンの硬度が軟らかすぎるとき。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適当な硬度のパッキンに取り替える。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317396"/>
                  </a:ext>
                </a:extLst>
              </a:tr>
              <a:tr h="286200">
                <a:tc vMerge="1">
                  <a:txBody>
                    <a:bodyPr/>
                    <a:lstStyle/>
                    <a:p>
                      <a:endParaRPr kumimoji="1" lang="ja-JP" altLang="en-US"/>
                    </a:p>
                  </a:txBody>
                  <a:tcPr/>
                </a:tc>
                <a:tc>
                  <a:txBody>
                    <a:bodyPr/>
                    <a:lstStyle/>
                    <a:p>
                      <a:r>
                        <a:rPr kumimoji="1" lang="ja-JP" altLang="en-US" sz="1400" b="0" dirty="0"/>
                        <a:t>④ 水圧が異常に高いとき。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止水栓で適当な水圧に調節する。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8765925"/>
                  </a:ext>
                </a:extLst>
              </a:tr>
              <a:tr h="471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dirty="0"/>
                        <a:t>不快音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スピンドルの穴とこまの外径が合わなく</a:t>
                      </a:r>
                    </a:p>
                    <a:p>
                      <a:r>
                        <a:rPr kumimoji="1" lang="ja-JP" altLang="en-US" sz="1400" b="0" dirty="0"/>
                        <a:t>がたつきがあるとき。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摩耗したこまを取り替える。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240922"/>
                  </a:ext>
                </a:extLst>
              </a:tr>
              <a:tr h="576564">
                <a:tc>
                  <a:txBody>
                    <a:bodyPr/>
                    <a:lstStyle/>
                    <a:p>
                      <a:pPr algn="ctr"/>
                      <a:r>
                        <a:rPr kumimoji="1" lang="ja-JP" altLang="en-US" sz="1600" b="0" dirty="0"/>
                        <a:t>グランドから漏水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グランドパッキンの摩耗、損傷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グランドパッキンを取り替える。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971569"/>
                  </a:ext>
                </a:extLst>
              </a:tr>
              <a:tr h="486035">
                <a:tc>
                  <a:txBody>
                    <a:bodyPr/>
                    <a:lstStyle/>
                    <a:p>
                      <a:pPr algn="ctr"/>
                      <a:r>
                        <a:rPr kumimoji="1" lang="ja-JP" altLang="en-US" sz="1600" b="0" dirty="0"/>
                        <a:t>スピンドルのがたつき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スピンドルのねじ山の摩耗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dirty="0"/>
                        <a:t>水栓を取り替える。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598549"/>
                  </a:ext>
                </a:extLst>
              </a:tr>
              <a:tr h="0">
                <a:tc>
                  <a:txBody>
                    <a:bodyPr/>
                    <a:lstStyle/>
                    <a:p>
                      <a:pPr algn="ctr"/>
                      <a:r>
                        <a:rPr kumimoji="1" lang="ja-JP" altLang="en-US" sz="1600" b="0" dirty="0"/>
                        <a:t>水の出が</a:t>
                      </a:r>
                      <a:endParaRPr kumimoji="1" lang="en-US" altLang="ja-JP" sz="1600" b="0" dirty="0"/>
                    </a:p>
                    <a:p>
                      <a:pPr algn="ctr"/>
                      <a:r>
                        <a:rPr kumimoji="1" lang="ja-JP" altLang="en-US" sz="1600" b="0" dirty="0"/>
                        <a:t>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i="0" u="none" strike="noStrike" kern="1200" baseline="0" dirty="0">
                          <a:solidFill>
                            <a:schemeClr val="dk1"/>
                          </a:solidFill>
                          <a:latin typeface="+mn-lt"/>
                          <a:ea typeface="+mn-ea"/>
                          <a:cs typeface="+mn-cs"/>
                        </a:rPr>
                        <a:t>給水栓のストレーナにゴミがつまった場</a:t>
                      </a:r>
                    </a:p>
                    <a:p>
                      <a:r>
                        <a:rPr kumimoji="1" lang="ja-JP" altLang="en-US" sz="1400" b="0" i="0" u="none" strike="noStrike" kern="1200" baseline="0" dirty="0">
                          <a:solidFill>
                            <a:schemeClr val="dk1"/>
                          </a:solidFill>
                          <a:latin typeface="+mn-lt"/>
                          <a:ea typeface="+mn-ea"/>
                          <a:cs typeface="+mn-cs"/>
                        </a:rPr>
                        <a:t>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i="0" u="none" strike="noStrike" kern="1200" baseline="0" dirty="0">
                          <a:solidFill>
                            <a:schemeClr val="dk1"/>
                          </a:solidFill>
                          <a:latin typeface="+mn-lt"/>
                          <a:ea typeface="+mn-ea"/>
                          <a:cs typeface="+mn-cs"/>
                        </a:rPr>
                        <a:t>蛇口を取り外し、ストレーナのゴミを除去する。</a:t>
                      </a:r>
                      <a:endParaRPr kumimoji="1" lang="ja-JP"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833143"/>
                  </a:ext>
                </a:extLst>
              </a:tr>
            </a:tbl>
          </a:graphicData>
        </a:graphic>
      </p:graphicFrame>
      <p:sp>
        <p:nvSpPr>
          <p:cNvPr id="4" name="スライド番号プレースホルダー 1">
            <a:extLst>
              <a:ext uri="{FF2B5EF4-FFF2-40B4-BE49-F238E27FC236}">
                <a16:creationId xmlns:a16="http://schemas.microsoft.com/office/drawing/2014/main" id="{F8A595F0-0ABF-8230-F04B-929572BC25A4}"/>
              </a:ext>
            </a:extLst>
          </p:cNvPr>
          <p:cNvSpPr txBox="1">
            <a:spLocks/>
          </p:cNvSpPr>
          <p:nvPr/>
        </p:nvSpPr>
        <p:spPr>
          <a:xfrm>
            <a:off x="6648450" y="649412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49</a:t>
            </a:fld>
            <a:endParaRPr lang="ja-JP" altLang="en-US" sz="1600" dirty="0">
              <a:solidFill>
                <a:schemeClr val="tx1"/>
              </a:solidFill>
              <a:latin typeface="+mn-ea"/>
            </a:endParaRPr>
          </a:p>
        </p:txBody>
      </p:sp>
    </p:spTree>
    <p:extLst>
      <p:ext uri="{BB962C8B-B14F-4D97-AF65-F5344CB8AC3E}">
        <p14:creationId xmlns:p14="http://schemas.microsoft.com/office/powerpoint/2010/main" val="269361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4" y="192807"/>
            <a:ext cx="871029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水道法施行令　第６条</a:t>
            </a:r>
          </a:p>
        </p:txBody>
      </p:sp>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6317"/>
            <a:ext cx="8642350" cy="5277747"/>
          </a:xfrm>
          <a:prstGeom prst="roundRect">
            <a:avLst>
              <a:gd name="adj" fmla="val 36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dirty="0">
                <a:ln w="0"/>
                <a:solidFill>
                  <a:schemeClr val="tx1"/>
                </a:solidFill>
                <a:latin typeface="+mn-ea"/>
              </a:rPr>
              <a:t>給水装置の構造・材質</a:t>
            </a:r>
            <a:r>
              <a:rPr kumimoji="1" lang="ja-JP" altLang="en-US" sz="2000" dirty="0" smtClean="0">
                <a:ln w="0"/>
                <a:solidFill>
                  <a:schemeClr val="tx1"/>
                </a:solidFill>
                <a:latin typeface="+mn-ea"/>
              </a:rPr>
              <a:t>基準</a:t>
            </a:r>
            <a:endParaRPr kumimoji="1" lang="en-US" altLang="ja-JP" sz="2000" dirty="0" smtClean="0">
              <a:ln w="0"/>
              <a:solidFill>
                <a:schemeClr val="tx1"/>
              </a:solidFill>
              <a:latin typeface="+mn-ea"/>
            </a:endParaRPr>
          </a:p>
          <a:p>
            <a:pPr algn="ctr"/>
            <a:endParaRPr kumimoji="1" lang="en-US" altLang="ja-JP" sz="2000" b="1" dirty="0">
              <a:ln w="0"/>
              <a:solidFill>
                <a:srgbClr val="0000CC"/>
              </a:solidFill>
              <a:latin typeface="+mn-ea"/>
            </a:endParaRPr>
          </a:p>
          <a:p>
            <a:pPr marL="457200" indent="-457200">
              <a:buFont typeface="+mj-ea"/>
              <a:buAutoNum type="circleNumDbPlain"/>
            </a:pPr>
            <a:r>
              <a:rPr kumimoji="1" lang="ja-JP" altLang="en-US" sz="2000" dirty="0" smtClean="0">
                <a:ln w="0"/>
                <a:solidFill>
                  <a:schemeClr val="tx1"/>
                </a:solidFill>
                <a:latin typeface="+mn-ea"/>
              </a:rPr>
              <a:t>配水管</a:t>
            </a:r>
            <a:r>
              <a:rPr kumimoji="1" lang="ja-JP" altLang="en-US" sz="2000" dirty="0">
                <a:ln w="0"/>
                <a:solidFill>
                  <a:schemeClr val="tx1"/>
                </a:solidFill>
                <a:latin typeface="+mn-ea"/>
              </a:rPr>
              <a:t>への取付口の位置は、他の給水装置の取付</a:t>
            </a:r>
            <a:r>
              <a:rPr kumimoji="1" lang="ja-JP" altLang="en-US" sz="2000" dirty="0" smtClean="0">
                <a:ln w="0"/>
                <a:solidFill>
                  <a:schemeClr val="tx1"/>
                </a:solidFill>
                <a:latin typeface="+mn-ea"/>
              </a:rPr>
              <a:t>口から</a:t>
            </a:r>
            <a:r>
              <a:rPr kumimoji="1" lang="ja-JP" altLang="en-US" sz="2000" b="1" dirty="0" smtClean="0">
                <a:ln w="0"/>
                <a:solidFill>
                  <a:srgbClr val="FF0000"/>
                </a:solidFill>
                <a:latin typeface="+mn-ea"/>
              </a:rPr>
              <a:t>３０</a:t>
            </a:r>
            <a:r>
              <a:rPr kumimoji="1" lang="en-US" altLang="ja-JP" sz="2000" b="1" dirty="0" smtClean="0">
                <a:ln w="0"/>
                <a:solidFill>
                  <a:srgbClr val="FF0000"/>
                </a:solidFill>
                <a:latin typeface="+mn-ea"/>
              </a:rPr>
              <a:t>cm</a:t>
            </a:r>
            <a:r>
              <a:rPr kumimoji="1" lang="ja-JP" altLang="en-US" sz="2000" b="1" dirty="0" smtClean="0">
                <a:ln w="0"/>
                <a:solidFill>
                  <a:srgbClr val="FF0000"/>
                </a:solidFill>
                <a:latin typeface="+mn-ea"/>
              </a:rPr>
              <a:t>以上</a:t>
            </a:r>
            <a:r>
              <a:rPr kumimoji="1" lang="ja-JP" altLang="en-US" sz="2000" dirty="0">
                <a:ln w="0"/>
                <a:solidFill>
                  <a:schemeClr val="tx1"/>
                </a:solidFill>
                <a:latin typeface="+mn-ea"/>
              </a:rPr>
              <a:t>離れていること。</a:t>
            </a:r>
            <a:endParaRPr kumimoji="1" lang="en-US" altLang="ja-JP" sz="2000" dirty="0">
              <a:ln w="0"/>
              <a:solidFill>
                <a:schemeClr val="tx1"/>
              </a:solidFill>
              <a:latin typeface="+mn-ea"/>
            </a:endParaRPr>
          </a:p>
          <a:p>
            <a:pPr marL="457200" indent="-457200">
              <a:buFont typeface="+mj-ea"/>
              <a:buAutoNum type="circleNumDbPlain"/>
            </a:pPr>
            <a:endParaRPr kumimoji="1" lang="ja-JP" altLang="en-US" sz="2000" dirty="0">
              <a:ln w="0"/>
              <a:solidFill>
                <a:schemeClr val="tx1"/>
              </a:solidFill>
              <a:latin typeface="+mn-ea"/>
            </a:endParaRPr>
          </a:p>
          <a:p>
            <a:pPr marL="457200" indent="-457200">
              <a:buFont typeface="+mj-ea"/>
              <a:buAutoNum type="circleNumDbPlain"/>
            </a:pPr>
            <a:r>
              <a:rPr kumimoji="1" lang="ja-JP" altLang="en-US" sz="2000" dirty="0" smtClean="0">
                <a:ln w="0"/>
                <a:solidFill>
                  <a:schemeClr val="tx1"/>
                </a:solidFill>
                <a:latin typeface="+mn-ea"/>
              </a:rPr>
              <a:t>配水管</a:t>
            </a:r>
            <a:r>
              <a:rPr kumimoji="1" lang="ja-JP" altLang="en-US" sz="2000" dirty="0">
                <a:ln w="0"/>
                <a:solidFill>
                  <a:schemeClr val="tx1"/>
                </a:solidFill>
                <a:latin typeface="+mn-ea"/>
              </a:rPr>
              <a:t>への取付口における給水管の口径は、</a:t>
            </a:r>
            <a:r>
              <a:rPr kumimoji="1" lang="ja-JP" altLang="en-US" sz="2000" b="1" dirty="0">
                <a:ln w="0"/>
                <a:solidFill>
                  <a:srgbClr val="FF0000"/>
                </a:solidFill>
                <a:latin typeface="+mn-ea"/>
              </a:rPr>
              <a:t>水の</a:t>
            </a:r>
            <a:r>
              <a:rPr kumimoji="1" lang="ja-JP" altLang="en-US" sz="2000" b="1" dirty="0" smtClean="0">
                <a:ln w="0"/>
                <a:solidFill>
                  <a:srgbClr val="FF0000"/>
                </a:solidFill>
                <a:latin typeface="+mn-ea"/>
              </a:rPr>
              <a:t>使用量</a:t>
            </a:r>
            <a:r>
              <a:rPr kumimoji="1" lang="ja-JP" altLang="en-US" sz="2000" b="1" dirty="0">
                <a:ln w="0"/>
                <a:solidFill>
                  <a:srgbClr val="FF0000"/>
                </a:solidFill>
                <a:latin typeface="+mn-ea"/>
              </a:rPr>
              <a:t>に比し、著しく過大でないこと。</a:t>
            </a:r>
            <a:endParaRPr kumimoji="1" lang="en-US" altLang="ja-JP" sz="2000" b="1" dirty="0">
              <a:ln w="0"/>
              <a:solidFill>
                <a:srgbClr val="FF0000"/>
              </a:solidFill>
              <a:latin typeface="+mn-ea"/>
            </a:endParaRPr>
          </a:p>
          <a:p>
            <a:pPr marL="457200" indent="-457200">
              <a:buFont typeface="+mj-ea"/>
              <a:buAutoNum type="circleNumDbPlain"/>
            </a:pPr>
            <a:endParaRPr kumimoji="1" lang="ja-JP" altLang="en-US" sz="2000" b="1" dirty="0">
              <a:ln w="0"/>
              <a:solidFill>
                <a:srgbClr val="FF0000"/>
              </a:solidFill>
              <a:latin typeface="+mn-ea"/>
            </a:endParaRPr>
          </a:p>
          <a:p>
            <a:pPr marL="457200" indent="-457200">
              <a:buFont typeface="+mj-ea"/>
              <a:buAutoNum type="circleNumDbPlain"/>
            </a:pPr>
            <a:r>
              <a:rPr kumimoji="1" lang="ja-JP" altLang="en-US" sz="2000" dirty="0" smtClean="0">
                <a:ln w="0"/>
                <a:solidFill>
                  <a:schemeClr val="tx1"/>
                </a:solidFill>
                <a:latin typeface="+mn-ea"/>
              </a:rPr>
              <a:t>配水管</a:t>
            </a:r>
            <a:r>
              <a:rPr kumimoji="1" lang="ja-JP" altLang="en-US" sz="2000" dirty="0">
                <a:ln w="0"/>
                <a:solidFill>
                  <a:schemeClr val="tx1"/>
                </a:solidFill>
                <a:latin typeface="+mn-ea"/>
              </a:rPr>
              <a:t>の水圧に影響を及ぼすおそれのある</a:t>
            </a:r>
            <a:r>
              <a:rPr kumimoji="1" lang="ja-JP" altLang="en-US" sz="2000" b="1" dirty="0">
                <a:ln w="0"/>
                <a:solidFill>
                  <a:srgbClr val="FF0000"/>
                </a:solidFill>
                <a:latin typeface="+mn-ea"/>
              </a:rPr>
              <a:t>ポンプ</a:t>
            </a:r>
            <a:r>
              <a:rPr kumimoji="1" lang="ja-JP" altLang="en-US" sz="2000" b="1" dirty="0" smtClean="0">
                <a:ln w="0"/>
                <a:solidFill>
                  <a:srgbClr val="FF0000"/>
                </a:solidFill>
                <a:latin typeface="+mn-ea"/>
              </a:rPr>
              <a:t>に直接</a:t>
            </a:r>
            <a:r>
              <a:rPr kumimoji="1" lang="ja-JP" altLang="en-US" sz="2000" b="1" dirty="0">
                <a:ln w="0"/>
                <a:solidFill>
                  <a:srgbClr val="FF0000"/>
                </a:solidFill>
                <a:latin typeface="+mn-ea"/>
              </a:rPr>
              <a:t>連結されていないこと。</a:t>
            </a:r>
            <a:endParaRPr kumimoji="1" lang="en-US" altLang="ja-JP" sz="2000" b="1" dirty="0">
              <a:ln w="0"/>
              <a:solidFill>
                <a:srgbClr val="FF0000"/>
              </a:solidFill>
              <a:latin typeface="+mn-ea"/>
            </a:endParaRPr>
          </a:p>
          <a:p>
            <a:pPr marL="457200" indent="-457200">
              <a:buFont typeface="+mj-ea"/>
              <a:buAutoNum type="circleNumDbPlain"/>
            </a:pPr>
            <a:endParaRPr kumimoji="1" lang="ja-JP" altLang="en-US" sz="2000" b="1" dirty="0">
              <a:ln w="0"/>
              <a:solidFill>
                <a:srgbClr val="FF0000"/>
              </a:solidFill>
              <a:latin typeface="+mn-ea"/>
            </a:endParaRPr>
          </a:p>
          <a:p>
            <a:pPr marL="457200" indent="-457200">
              <a:buFont typeface="+mj-ea"/>
              <a:buAutoNum type="circleNumDbPlain"/>
            </a:pPr>
            <a:r>
              <a:rPr kumimoji="1" lang="ja-JP" altLang="en-US" sz="2000" dirty="0" smtClean="0">
                <a:ln w="0"/>
                <a:solidFill>
                  <a:schemeClr val="tx1"/>
                </a:solidFill>
                <a:latin typeface="+mn-ea"/>
              </a:rPr>
              <a:t>水圧</a:t>
            </a:r>
            <a:r>
              <a:rPr kumimoji="1" lang="ja-JP" altLang="en-US" sz="2000" dirty="0">
                <a:ln w="0"/>
                <a:solidFill>
                  <a:schemeClr val="tx1"/>
                </a:solidFill>
                <a:latin typeface="+mn-ea"/>
              </a:rPr>
              <a:t>、土圧等に対して充分な耐力を有し、</a:t>
            </a:r>
            <a:r>
              <a:rPr kumimoji="1" lang="ja-JP" altLang="en-US" sz="2000" b="1" dirty="0">
                <a:ln w="0"/>
                <a:solidFill>
                  <a:srgbClr val="FF0000"/>
                </a:solidFill>
                <a:latin typeface="+mn-ea"/>
              </a:rPr>
              <a:t>水が</a:t>
            </a:r>
            <a:r>
              <a:rPr kumimoji="1" lang="ja-JP" altLang="en-US" sz="2000" b="1" dirty="0" smtClean="0">
                <a:ln w="0"/>
                <a:solidFill>
                  <a:srgbClr val="FF0000"/>
                </a:solidFill>
                <a:latin typeface="+mn-ea"/>
              </a:rPr>
              <a:t>汚染され</a:t>
            </a:r>
            <a:r>
              <a:rPr kumimoji="1" lang="ja-JP" altLang="en-US" sz="2000" b="1" dirty="0">
                <a:ln w="0"/>
                <a:solidFill>
                  <a:srgbClr val="FF0000"/>
                </a:solidFill>
                <a:latin typeface="+mn-ea"/>
              </a:rPr>
              <a:t>、又は漏れるおそれがない</a:t>
            </a:r>
            <a:r>
              <a:rPr kumimoji="1" lang="ja-JP" altLang="en-US" sz="2000" dirty="0">
                <a:ln w="0"/>
                <a:solidFill>
                  <a:schemeClr val="tx1"/>
                </a:solidFill>
                <a:latin typeface="+mn-ea"/>
              </a:rPr>
              <a:t>ものであること。</a:t>
            </a:r>
          </a:p>
          <a:p>
            <a:pPr marL="457200" indent="-457200">
              <a:buFont typeface="+mj-ea"/>
              <a:buAutoNum type="circleNumDbPlain"/>
            </a:pPr>
            <a:endParaRPr kumimoji="1" lang="ja-JP" altLang="en-US" sz="2000" dirty="0">
              <a:ln w="0"/>
              <a:solidFill>
                <a:schemeClr val="tx1"/>
              </a:solidFill>
              <a:effectLst>
                <a:outerShdw blurRad="38100" dist="19050" dir="2700000" algn="tl" rotWithShape="0">
                  <a:schemeClr val="dk1">
                    <a:alpha val="40000"/>
                  </a:schemeClr>
                </a:outerShdw>
              </a:effectLst>
              <a:latin typeface="+mn-ea"/>
            </a:endParaRPr>
          </a:p>
        </p:txBody>
      </p:sp>
      <p:sp>
        <p:nvSpPr>
          <p:cNvPr id="4" name="スライド番号プレースホルダー 1">
            <a:extLst>
              <a:ext uri="{FF2B5EF4-FFF2-40B4-BE49-F238E27FC236}">
                <a16:creationId xmlns:a16="http://schemas.microsoft.com/office/drawing/2014/main" id="{7C5F3ADE-BDD4-B6C4-879D-83A46CB9A794}"/>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5</a:t>
            </a:fld>
            <a:endParaRPr lang="ja-JP" altLang="en-US" sz="1600" dirty="0">
              <a:solidFill>
                <a:schemeClr val="tx1"/>
              </a:solidFill>
              <a:latin typeface="+mn-ea"/>
            </a:endParaRPr>
          </a:p>
        </p:txBody>
      </p:sp>
    </p:spTree>
    <p:extLst>
      <p:ext uri="{BB962C8B-B14F-4D97-AF65-F5344CB8AC3E}">
        <p14:creationId xmlns:p14="http://schemas.microsoft.com/office/powerpoint/2010/main" val="29763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1088"/>
            <a:ext cx="8642350" cy="5353878"/>
          </a:xfrm>
          <a:prstGeom prst="roundRect">
            <a:avLst>
              <a:gd name="adj" fmla="val 278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mj-ea"/>
              <a:buAutoNum type="circleNumDbPlain" startAt="5"/>
            </a:pPr>
            <a:r>
              <a:rPr kumimoji="1" lang="ja-JP" altLang="en-US" sz="2000" b="1" dirty="0" smtClean="0">
                <a:ln w="0"/>
                <a:solidFill>
                  <a:srgbClr val="FF0000"/>
                </a:solidFill>
                <a:latin typeface="+mn-ea"/>
              </a:rPr>
              <a:t>凍結</a:t>
            </a:r>
            <a:r>
              <a:rPr kumimoji="1" lang="ja-JP" altLang="en-US" sz="2000" b="1" dirty="0">
                <a:ln w="0"/>
                <a:solidFill>
                  <a:srgbClr val="FF0000"/>
                </a:solidFill>
                <a:latin typeface="+mn-ea"/>
              </a:rPr>
              <a:t>、破壊、侵食等を防止</a:t>
            </a:r>
            <a:r>
              <a:rPr kumimoji="1" lang="ja-JP" altLang="en-US" sz="2000" dirty="0">
                <a:ln w="0"/>
                <a:solidFill>
                  <a:schemeClr val="tx1"/>
                </a:solidFill>
                <a:latin typeface="+mn-ea"/>
              </a:rPr>
              <a:t>するための措置が</a:t>
            </a:r>
            <a:r>
              <a:rPr kumimoji="1" lang="ja-JP" altLang="en-US" sz="2000" dirty="0" smtClean="0">
                <a:ln w="0"/>
                <a:solidFill>
                  <a:schemeClr val="tx1"/>
                </a:solidFill>
                <a:latin typeface="+mn-ea"/>
              </a:rPr>
              <a:t>講ぜられている</a:t>
            </a:r>
            <a:r>
              <a:rPr kumimoji="1" lang="ja-JP" altLang="en-US" sz="2000" dirty="0">
                <a:ln w="0"/>
                <a:solidFill>
                  <a:schemeClr val="tx1"/>
                </a:solidFill>
                <a:latin typeface="+mn-ea"/>
              </a:rPr>
              <a:t>こと。</a:t>
            </a:r>
            <a:endParaRPr kumimoji="1" lang="en-US" altLang="ja-JP" sz="2000" dirty="0">
              <a:ln w="0"/>
              <a:solidFill>
                <a:schemeClr val="tx1"/>
              </a:solidFill>
              <a:latin typeface="+mn-ea"/>
            </a:endParaRPr>
          </a:p>
          <a:p>
            <a:pPr marL="457200" indent="-457200">
              <a:buFont typeface="+mj-ea"/>
              <a:buAutoNum type="circleNumDbPlain" startAt="5"/>
            </a:pPr>
            <a:endParaRPr kumimoji="1" lang="en-US" altLang="ja-JP" sz="2000" dirty="0">
              <a:ln w="0"/>
              <a:solidFill>
                <a:schemeClr val="tx1"/>
              </a:solidFill>
              <a:latin typeface="+mn-ea"/>
            </a:endParaRPr>
          </a:p>
          <a:p>
            <a:pPr marL="457200" indent="-457200">
              <a:buFont typeface="+mj-ea"/>
              <a:buAutoNum type="circleNumDbPlain" startAt="5"/>
            </a:pPr>
            <a:r>
              <a:rPr lang="ja-JP" altLang="en-US" sz="2000" b="1" dirty="0" smtClean="0">
                <a:ln w="0"/>
                <a:solidFill>
                  <a:srgbClr val="FF0000"/>
                </a:solidFill>
                <a:latin typeface="+mn-ea"/>
              </a:rPr>
              <a:t>当該</a:t>
            </a:r>
            <a:r>
              <a:rPr lang="ja-JP" altLang="en-US" sz="2000" b="1" dirty="0">
                <a:ln w="0"/>
                <a:solidFill>
                  <a:srgbClr val="FF0000"/>
                </a:solidFill>
                <a:latin typeface="+mn-ea"/>
              </a:rPr>
              <a:t>給水装置以外の水管その他設備に直接連結</a:t>
            </a:r>
            <a:r>
              <a:rPr lang="ja-JP" altLang="en-US" sz="2000" b="1" dirty="0" smtClean="0">
                <a:ln w="0"/>
                <a:solidFill>
                  <a:srgbClr val="FF0000"/>
                </a:solidFill>
                <a:latin typeface="+mn-ea"/>
              </a:rPr>
              <a:t>されて</a:t>
            </a:r>
            <a:r>
              <a:rPr lang="ja-JP" altLang="en-US" sz="2000" b="1" dirty="0">
                <a:ln w="0"/>
                <a:solidFill>
                  <a:srgbClr val="FF0000"/>
                </a:solidFill>
                <a:latin typeface="+mn-ea"/>
              </a:rPr>
              <a:t>いないこと。</a:t>
            </a:r>
            <a:endParaRPr lang="en-US" altLang="ja-JP" sz="2000" b="1" dirty="0">
              <a:ln w="0"/>
              <a:solidFill>
                <a:srgbClr val="FF0000"/>
              </a:solidFill>
              <a:latin typeface="+mn-ea"/>
            </a:endParaRPr>
          </a:p>
          <a:p>
            <a:pPr marL="457200" indent="-457200">
              <a:buFont typeface="+mj-ea"/>
              <a:buAutoNum type="circleNumDbPlain" startAt="5"/>
            </a:pPr>
            <a:endParaRPr lang="en-US" altLang="ja-JP" sz="2000" dirty="0">
              <a:ln w="0"/>
              <a:solidFill>
                <a:schemeClr val="tx1"/>
              </a:solidFill>
              <a:latin typeface="+mn-ea"/>
            </a:endParaRPr>
          </a:p>
          <a:p>
            <a:pPr marL="457200" indent="-457200">
              <a:buFont typeface="+mj-ea"/>
              <a:buAutoNum type="circleNumDbPlain" startAt="5"/>
            </a:pPr>
            <a:r>
              <a:rPr kumimoji="1" lang="ja-JP" altLang="en-US" sz="2000" dirty="0" smtClean="0">
                <a:ln w="0"/>
                <a:solidFill>
                  <a:schemeClr val="tx1"/>
                </a:solidFill>
                <a:latin typeface="+mn-ea"/>
              </a:rPr>
              <a:t>水槽</a:t>
            </a:r>
            <a:r>
              <a:rPr kumimoji="1" lang="ja-JP" altLang="en-US" sz="2000" dirty="0">
                <a:ln w="0"/>
                <a:solidFill>
                  <a:schemeClr val="tx1"/>
                </a:solidFill>
                <a:latin typeface="+mn-ea"/>
              </a:rPr>
              <a:t>、プール、流しその他水を入れ、又は受ける</a:t>
            </a:r>
            <a:r>
              <a:rPr kumimoji="1" lang="ja-JP" altLang="en-US" sz="2000" dirty="0" smtClean="0">
                <a:ln w="0"/>
                <a:solidFill>
                  <a:schemeClr val="tx1"/>
                </a:solidFill>
                <a:latin typeface="+mn-ea"/>
              </a:rPr>
              <a:t>器具</a:t>
            </a:r>
            <a:r>
              <a:rPr kumimoji="1" lang="ja-JP" altLang="en-US" sz="2000" dirty="0">
                <a:ln w="0"/>
                <a:solidFill>
                  <a:schemeClr val="tx1"/>
                </a:solidFill>
                <a:latin typeface="+mn-ea"/>
              </a:rPr>
              <a:t>、施設等に給水する給水装置は、</a:t>
            </a:r>
            <a:r>
              <a:rPr kumimoji="1" lang="ja-JP" altLang="en-US" sz="2000" b="1" dirty="0">
                <a:ln w="0"/>
                <a:solidFill>
                  <a:srgbClr val="FF0000"/>
                </a:solidFill>
                <a:latin typeface="+mn-ea"/>
              </a:rPr>
              <a:t>水の逆流を</a:t>
            </a:r>
            <a:r>
              <a:rPr kumimoji="1" lang="ja-JP" altLang="en-US" sz="2000" b="1" dirty="0" smtClean="0">
                <a:ln w="0"/>
                <a:solidFill>
                  <a:srgbClr val="FF0000"/>
                </a:solidFill>
                <a:latin typeface="+mn-ea"/>
              </a:rPr>
              <a:t>防止する</a:t>
            </a:r>
            <a:r>
              <a:rPr kumimoji="1" lang="ja-JP" altLang="en-US" sz="2000" b="1" dirty="0">
                <a:ln w="0"/>
                <a:solidFill>
                  <a:srgbClr val="FF0000"/>
                </a:solidFill>
                <a:latin typeface="+mn-ea"/>
              </a:rPr>
              <a:t>ための適当な処置が講ぜられていること。</a:t>
            </a:r>
            <a:endParaRPr kumimoji="1" lang="en-US" altLang="ja-JP" sz="2000" b="1" dirty="0">
              <a:ln w="0"/>
              <a:solidFill>
                <a:srgbClr val="FF0000"/>
              </a:solidFill>
              <a:latin typeface="+mn-ea"/>
            </a:endParaRPr>
          </a:p>
          <a:p>
            <a:endParaRPr lang="en-US" altLang="ja-JP" sz="2000" dirty="0">
              <a:ln w="0"/>
              <a:solidFill>
                <a:schemeClr val="tx1"/>
              </a:solidFill>
              <a:latin typeface="+mn-ea"/>
            </a:endParaRPr>
          </a:p>
          <a:p>
            <a:pPr marL="342900" indent="-342900">
              <a:buFont typeface="Arial" panose="020B0604020202020204" pitchFamily="34" charset="0"/>
              <a:buChar char="•"/>
            </a:pPr>
            <a:r>
              <a:rPr kumimoji="1" lang="ja-JP" altLang="en-US" sz="2000" dirty="0" smtClean="0">
                <a:ln w="0"/>
                <a:solidFill>
                  <a:schemeClr val="tx1"/>
                </a:solidFill>
                <a:latin typeface="+mn-ea"/>
              </a:rPr>
              <a:t>構造</a:t>
            </a:r>
            <a:r>
              <a:rPr kumimoji="1" lang="ja-JP" altLang="en-US" sz="2000" dirty="0">
                <a:ln w="0"/>
                <a:solidFill>
                  <a:schemeClr val="tx1"/>
                </a:solidFill>
                <a:latin typeface="+mn-ea"/>
              </a:rPr>
              <a:t>材質基準を適用するために必要な</a:t>
            </a:r>
            <a:r>
              <a:rPr kumimoji="1" lang="ja-JP" altLang="en-US" sz="2000" b="1" dirty="0">
                <a:ln w="0"/>
                <a:solidFill>
                  <a:srgbClr val="FF0000"/>
                </a:solidFill>
                <a:latin typeface="+mn-ea"/>
              </a:rPr>
              <a:t>技術的</a:t>
            </a:r>
            <a:r>
              <a:rPr kumimoji="1" lang="ja-JP" altLang="en-US" sz="2000" b="1" dirty="0" smtClean="0">
                <a:ln w="0"/>
                <a:solidFill>
                  <a:srgbClr val="FF0000"/>
                </a:solidFill>
                <a:latin typeface="+mn-ea"/>
              </a:rPr>
              <a:t>細目</a:t>
            </a:r>
            <a:endParaRPr kumimoji="1" lang="en-US" altLang="ja-JP" sz="2000" b="1" dirty="0" smtClean="0">
              <a:ln w="0"/>
              <a:solidFill>
                <a:srgbClr val="FF0000"/>
              </a:solidFill>
              <a:latin typeface="+mn-ea"/>
            </a:endParaRPr>
          </a:p>
          <a:p>
            <a:r>
              <a:rPr kumimoji="1" lang="ja-JP" altLang="en-US" sz="2000" b="1" dirty="0">
                <a:ln w="0"/>
                <a:solidFill>
                  <a:srgbClr val="FF0000"/>
                </a:solidFill>
                <a:latin typeface="+mn-ea"/>
              </a:rPr>
              <a:t>　厚生労働省令</a:t>
            </a:r>
            <a:endParaRPr kumimoji="1" lang="en-US" altLang="ja-JP" sz="2000" b="1" dirty="0">
              <a:ln w="0"/>
              <a:solidFill>
                <a:srgbClr val="FF0000"/>
              </a:solidFill>
              <a:latin typeface="+mn-ea"/>
            </a:endParaRPr>
          </a:p>
          <a:p>
            <a:r>
              <a:rPr kumimoji="1" lang="ja-JP" altLang="en-US" sz="2000" b="1" dirty="0">
                <a:ln w="0"/>
                <a:solidFill>
                  <a:srgbClr val="FF0000"/>
                </a:solidFill>
                <a:latin typeface="+mn-ea"/>
              </a:rPr>
              <a:t>　（給水装置の構造及び材質の基準に関する省令）</a:t>
            </a:r>
          </a:p>
          <a:p>
            <a:endParaRPr kumimoji="1" lang="ja-JP" altLang="en-US" sz="2000" dirty="0">
              <a:ln w="0"/>
              <a:solidFill>
                <a:schemeClr val="tx1"/>
              </a:solidFill>
              <a:latin typeface="+mn-ea"/>
            </a:endParaRPr>
          </a:p>
        </p:txBody>
      </p:sp>
      <p:sp>
        <p:nvSpPr>
          <p:cNvPr id="4" name="スライド番号プレースホルダー 1">
            <a:extLst>
              <a:ext uri="{FF2B5EF4-FFF2-40B4-BE49-F238E27FC236}">
                <a16:creationId xmlns:a16="http://schemas.microsoft.com/office/drawing/2014/main" id="{4F750FD1-5D94-0F15-015C-0CC710182632}"/>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6</a:t>
            </a:fld>
            <a:endParaRPr lang="ja-JP" altLang="en-US" sz="1600" dirty="0">
              <a:solidFill>
                <a:schemeClr val="tx1"/>
              </a:solidFill>
            </a:endParaRPr>
          </a:p>
        </p:txBody>
      </p:sp>
    </p:spTree>
    <p:extLst>
      <p:ext uri="{BB962C8B-B14F-4D97-AF65-F5344CB8AC3E}">
        <p14:creationId xmlns:p14="http://schemas.microsoft.com/office/powerpoint/2010/main" val="186003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a:extLst>
              <a:ext uri="{FF2B5EF4-FFF2-40B4-BE49-F238E27FC236}">
                <a16:creationId xmlns:a16="http://schemas.microsoft.com/office/drawing/2014/main" id="{F3F99B5D-7BDD-ED6B-F502-2D6C20C38C3C}"/>
              </a:ext>
            </a:extLst>
          </p:cNvPr>
          <p:cNvSpPr/>
          <p:nvPr/>
        </p:nvSpPr>
        <p:spPr>
          <a:xfrm>
            <a:off x="737703" y="1743793"/>
            <a:ext cx="2111513"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①耐圧</a:t>
            </a:r>
          </a:p>
        </p:txBody>
      </p:sp>
      <p:sp>
        <p:nvSpPr>
          <p:cNvPr id="9" name="円/楕円 8">
            <a:extLst>
              <a:ext uri="{FF2B5EF4-FFF2-40B4-BE49-F238E27FC236}">
                <a16:creationId xmlns:a16="http://schemas.microsoft.com/office/drawing/2014/main" id="{C58D0F19-39DA-D7E0-1E7A-B709F0A0BE35}"/>
              </a:ext>
            </a:extLst>
          </p:cNvPr>
          <p:cNvSpPr/>
          <p:nvPr/>
        </p:nvSpPr>
        <p:spPr>
          <a:xfrm>
            <a:off x="3397717" y="1272007"/>
            <a:ext cx="2111513"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②浸出</a:t>
            </a:r>
          </a:p>
        </p:txBody>
      </p:sp>
      <p:sp>
        <p:nvSpPr>
          <p:cNvPr id="11" name="円/楕円 10">
            <a:extLst>
              <a:ext uri="{FF2B5EF4-FFF2-40B4-BE49-F238E27FC236}">
                <a16:creationId xmlns:a16="http://schemas.microsoft.com/office/drawing/2014/main" id="{AE37E7BF-017F-92ED-0BBB-3B051385CC35}"/>
              </a:ext>
            </a:extLst>
          </p:cNvPr>
          <p:cNvSpPr/>
          <p:nvPr/>
        </p:nvSpPr>
        <p:spPr>
          <a:xfrm>
            <a:off x="5757465" y="1804632"/>
            <a:ext cx="3140768"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③水撃限界</a:t>
            </a:r>
          </a:p>
        </p:txBody>
      </p:sp>
      <p:sp>
        <p:nvSpPr>
          <p:cNvPr id="12" name="円/楕円 11">
            <a:extLst>
              <a:ext uri="{FF2B5EF4-FFF2-40B4-BE49-F238E27FC236}">
                <a16:creationId xmlns:a16="http://schemas.microsoft.com/office/drawing/2014/main" id="{AED4DC92-A7EC-3431-F7F3-3E850E709E50}"/>
              </a:ext>
            </a:extLst>
          </p:cNvPr>
          <p:cNvSpPr/>
          <p:nvPr/>
        </p:nvSpPr>
        <p:spPr>
          <a:xfrm>
            <a:off x="840498" y="3918310"/>
            <a:ext cx="2008718"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④防食</a:t>
            </a:r>
          </a:p>
        </p:txBody>
      </p:sp>
      <p:sp>
        <p:nvSpPr>
          <p:cNvPr id="13" name="円/楕円 12">
            <a:extLst>
              <a:ext uri="{FF2B5EF4-FFF2-40B4-BE49-F238E27FC236}">
                <a16:creationId xmlns:a16="http://schemas.microsoft.com/office/drawing/2014/main" id="{65FF34A6-107C-8BA4-26DF-949A81A1019B}"/>
              </a:ext>
            </a:extLst>
          </p:cNvPr>
          <p:cNvSpPr/>
          <p:nvPr/>
        </p:nvSpPr>
        <p:spPr>
          <a:xfrm>
            <a:off x="3001616" y="3266882"/>
            <a:ext cx="3140768"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⑤逆流防止</a:t>
            </a:r>
          </a:p>
        </p:txBody>
      </p:sp>
      <p:sp>
        <p:nvSpPr>
          <p:cNvPr id="14" name="円/楕円 13">
            <a:extLst>
              <a:ext uri="{FF2B5EF4-FFF2-40B4-BE49-F238E27FC236}">
                <a16:creationId xmlns:a16="http://schemas.microsoft.com/office/drawing/2014/main" id="{8CDDBA12-3F21-184C-92D6-CE79CD65C1E3}"/>
              </a:ext>
            </a:extLst>
          </p:cNvPr>
          <p:cNvSpPr/>
          <p:nvPr/>
        </p:nvSpPr>
        <p:spPr>
          <a:xfrm>
            <a:off x="3576604" y="5008176"/>
            <a:ext cx="2180861"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⑦耐寒</a:t>
            </a:r>
          </a:p>
        </p:txBody>
      </p:sp>
      <p:sp>
        <p:nvSpPr>
          <p:cNvPr id="15" name="円/楕円 14">
            <a:extLst>
              <a:ext uri="{FF2B5EF4-FFF2-40B4-BE49-F238E27FC236}">
                <a16:creationId xmlns:a16="http://schemas.microsoft.com/office/drawing/2014/main" id="{E8EDCDAA-FF55-C2AE-DE48-3E4F794ABED1}"/>
              </a:ext>
            </a:extLst>
          </p:cNvPr>
          <p:cNvSpPr/>
          <p:nvPr/>
        </p:nvSpPr>
        <p:spPr>
          <a:xfrm>
            <a:off x="6596427" y="3918310"/>
            <a:ext cx="2180861"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solidFill>
                  <a:schemeClr val="tx1"/>
                </a:solidFill>
                <a:latin typeface="+mn-ea"/>
              </a:rPr>
              <a:t>⑥耐久</a:t>
            </a:r>
          </a:p>
        </p:txBody>
      </p:sp>
      <p:sp>
        <p:nvSpPr>
          <p:cNvPr id="57367" name="Text Box 6">
            <a:extLst>
              <a:ext uri="{FF2B5EF4-FFF2-40B4-BE49-F238E27FC236}">
                <a16:creationId xmlns:a16="http://schemas.microsoft.com/office/drawing/2014/main" id="{09788EF9-E225-7DED-AA55-6DA4C0C96E41}"/>
              </a:ext>
            </a:extLst>
          </p:cNvPr>
          <p:cNvSpPr txBox="1">
            <a:spLocks noChangeArrowheads="1"/>
          </p:cNvSpPr>
          <p:nvPr/>
        </p:nvSpPr>
        <p:spPr bwMode="auto">
          <a:xfrm>
            <a:off x="250825" y="199381"/>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dirty="0">
                <a:latin typeface="+mn-ea"/>
                <a:ea typeface="+mn-ea"/>
              </a:rPr>
              <a:t>給水装置の構造及び材質に関する</a:t>
            </a:r>
            <a:r>
              <a:rPr lang="ja-JP" altLang="en-US" sz="3600" dirty="0" smtClean="0">
                <a:latin typeface="+mn-ea"/>
                <a:ea typeface="+mn-ea"/>
              </a:rPr>
              <a:t>省令</a:t>
            </a:r>
            <a:endParaRPr lang="en-US" altLang="ja-JP" sz="3600" dirty="0">
              <a:latin typeface="+mn-ea"/>
              <a:ea typeface="+mn-ea"/>
            </a:endParaRPr>
          </a:p>
        </p:txBody>
      </p:sp>
      <p:sp>
        <p:nvSpPr>
          <p:cNvPr id="4" name="スライド番号プレースホルダー 1">
            <a:extLst>
              <a:ext uri="{FF2B5EF4-FFF2-40B4-BE49-F238E27FC236}">
                <a16:creationId xmlns:a16="http://schemas.microsoft.com/office/drawing/2014/main" id="{E75266FC-79B3-F037-2BBE-35012B2429DE}"/>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7</a:t>
            </a:fld>
            <a:endParaRPr lang="ja-JP" altLang="en-US" sz="1600" dirty="0">
              <a:solidFill>
                <a:schemeClr val="tx1"/>
              </a:solidFill>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192807"/>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給水装置材料</a:t>
            </a:r>
          </a:p>
        </p:txBody>
      </p:sp>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9701"/>
            <a:ext cx="8642350" cy="5349186"/>
          </a:xfrm>
          <a:prstGeom prst="roundRect">
            <a:avLst>
              <a:gd name="adj" fmla="val 26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ln w="0"/>
                <a:solidFill>
                  <a:schemeClr val="tx1"/>
                </a:solidFill>
                <a:latin typeface="+mn-ea"/>
              </a:rPr>
              <a:t>給水装置用材料は、省令で定める性能基準に適合している製品であれば自由に選択して設置することができる。</a:t>
            </a:r>
            <a:endParaRPr kumimoji="1" lang="en-US" altLang="ja-JP" sz="2000" dirty="0">
              <a:ln w="0"/>
              <a:solidFill>
                <a:schemeClr val="tx1"/>
              </a:solidFill>
              <a:latin typeface="+mn-ea"/>
            </a:endParaRPr>
          </a:p>
          <a:p>
            <a:endParaRPr lang="en-US" altLang="ja-JP" sz="2000" dirty="0">
              <a:ln w="0"/>
              <a:solidFill>
                <a:schemeClr val="tx1"/>
              </a:solidFill>
              <a:effectLst>
                <a:outerShdw blurRad="38100" dist="19050" dir="2700000" algn="tl" rotWithShape="0">
                  <a:schemeClr val="dk1">
                    <a:alpha val="40000"/>
                  </a:schemeClr>
                </a:outerShdw>
              </a:effectLst>
              <a:latin typeface="+mn-ea"/>
            </a:endParaRPr>
          </a:p>
          <a:p>
            <a:endParaRPr kumimoji="1" lang="en-US" altLang="ja-JP" sz="2000" dirty="0">
              <a:ln w="0"/>
              <a:solidFill>
                <a:schemeClr val="tx1"/>
              </a:solidFill>
              <a:effectLst>
                <a:outerShdw blurRad="38100" dist="19050" dir="2700000" algn="tl" rotWithShape="0">
                  <a:schemeClr val="dk1">
                    <a:alpha val="40000"/>
                  </a:schemeClr>
                </a:outerShdw>
              </a:effectLst>
              <a:latin typeface="+mn-ea"/>
            </a:endParaRPr>
          </a:p>
          <a:p>
            <a:endParaRPr kumimoji="1" lang="ja-JP" altLang="en-US" sz="2000" dirty="0">
              <a:ln w="0"/>
              <a:solidFill>
                <a:schemeClr val="tx1"/>
              </a:solidFill>
              <a:effectLst>
                <a:outerShdw blurRad="38100" dist="19050" dir="2700000" algn="tl" rotWithShape="0">
                  <a:schemeClr val="dk1">
                    <a:alpha val="40000"/>
                  </a:schemeClr>
                </a:outerShdw>
              </a:effectLst>
              <a:latin typeface="+mn-ea"/>
            </a:endParaRPr>
          </a:p>
        </p:txBody>
      </p:sp>
      <p:sp>
        <p:nvSpPr>
          <p:cNvPr id="4" name="矢印: 下 3">
            <a:extLst>
              <a:ext uri="{FF2B5EF4-FFF2-40B4-BE49-F238E27FC236}">
                <a16:creationId xmlns:a16="http://schemas.microsoft.com/office/drawing/2014/main" id="{C49CA909-3522-DD95-A0EE-6AE79AD6FC44}"/>
              </a:ext>
            </a:extLst>
          </p:cNvPr>
          <p:cNvSpPr/>
          <p:nvPr/>
        </p:nvSpPr>
        <p:spPr>
          <a:xfrm>
            <a:off x="3458818" y="2559383"/>
            <a:ext cx="2226366"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四角形: 角を丸くする 5">
            <a:extLst>
              <a:ext uri="{FF2B5EF4-FFF2-40B4-BE49-F238E27FC236}">
                <a16:creationId xmlns:a16="http://schemas.microsoft.com/office/drawing/2014/main" id="{2B2F7231-7166-7D1A-521C-C12BAFAA6279}"/>
              </a:ext>
            </a:extLst>
          </p:cNvPr>
          <p:cNvSpPr/>
          <p:nvPr/>
        </p:nvSpPr>
        <p:spPr>
          <a:xfrm>
            <a:off x="947530" y="3210928"/>
            <a:ext cx="7248939" cy="313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a:ln w="0"/>
                <a:solidFill>
                  <a:schemeClr val="tx1"/>
                </a:solidFill>
                <a:latin typeface="+mn-ea"/>
              </a:rPr>
              <a:t>＜基準適合の確認方法＞</a:t>
            </a:r>
            <a:endParaRPr lang="en-US" altLang="ja-JP" sz="2000" b="1" dirty="0">
              <a:ln w="0"/>
              <a:solidFill>
                <a:schemeClr val="tx1"/>
              </a:solidFill>
              <a:latin typeface="+mn-ea"/>
            </a:endParaRPr>
          </a:p>
          <a:p>
            <a:pPr marL="285750" indent="-285750">
              <a:buFont typeface="Arial" panose="020B0604020202020204" pitchFamily="34" charset="0"/>
              <a:buChar char="•"/>
            </a:pPr>
            <a:r>
              <a:rPr lang="ja-JP" altLang="en-US" sz="2000" dirty="0">
                <a:ln w="0"/>
                <a:solidFill>
                  <a:schemeClr val="tx1"/>
                </a:solidFill>
                <a:latin typeface="+mn-ea"/>
              </a:rPr>
              <a:t>第三者認証⇒認証シールなど</a:t>
            </a:r>
            <a:endParaRPr lang="en-US" altLang="ja-JP" sz="2000" dirty="0">
              <a:ln w="0"/>
              <a:solidFill>
                <a:schemeClr val="tx1"/>
              </a:solidFill>
              <a:latin typeface="+mn-ea"/>
            </a:endParaRPr>
          </a:p>
          <a:p>
            <a:endParaRPr lang="en-US" altLang="ja-JP" sz="2000" dirty="0">
              <a:ln w="0"/>
              <a:solidFill>
                <a:schemeClr val="tx1"/>
              </a:solidFill>
              <a:latin typeface="+mn-ea"/>
            </a:endParaRPr>
          </a:p>
          <a:p>
            <a:pPr marL="285750" indent="-285750">
              <a:buFont typeface="Arial" panose="020B0604020202020204" pitchFamily="34" charset="0"/>
              <a:buChar char="•"/>
            </a:pPr>
            <a:endParaRPr lang="en-US" altLang="ja-JP" sz="2000" dirty="0">
              <a:ln w="0"/>
              <a:solidFill>
                <a:schemeClr val="tx1"/>
              </a:solidFill>
              <a:latin typeface="+mn-ea"/>
            </a:endParaRPr>
          </a:p>
          <a:p>
            <a:pPr marL="285750" indent="-285750">
              <a:buFont typeface="Arial" panose="020B0604020202020204" pitchFamily="34" charset="0"/>
              <a:buChar char="•"/>
            </a:pPr>
            <a:endParaRPr lang="en-US" altLang="ja-JP" sz="2000" dirty="0">
              <a:ln w="0"/>
              <a:solidFill>
                <a:schemeClr val="tx1"/>
              </a:solidFill>
              <a:latin typeface="+mn-ea"/>
            </a:endParaRPr>
          </a:p>
          <a:p>
            <a:endParaRPr lang="en-US" altLang="ja-JP" sz="2000" dirty="0">
              <a:ln w="0"/>
              <a:solidFill>
                <a:schemeClr val="tx1"/>
              </a:solidFill>
              <a:latin typeface="+mn-ea"/>
            </a:endParaRPr>
          </a:p>
          <a:p>
            <a:pPr marL="285750" indent="-285750">
              <a:buFont typeface="Arial" panose="020B0604020202020204" pitchFamily="34" charset="0"/>
              <a:buChar char="•"/>
            </a:pPr>
            <a:endParaRPr kumimoji="1" lang="en-US" altLang="ja-JP" sz="2000" dirty="0" smtClean="0">
              <a:ln w="0"/>
              <a:solidFill>
                <a:schemeClr val="tx1"/>
              </a:solidFill>
              <a:latin typeface="+mn-ea"/>
            </a:endParaRPr>
          </a:p>
          <a:p>
            <a:pPr marL="285750" indent="-285750">
              <a:buFont typeface="Arial" panose="020B0604020202020204" pitchFamily="34" charset="0"/>
              <a:buChar char="•"/>
            </a:pPr>
            <a:r>
              <a:rPr kumimoji="1" lang="ja-JP" altLang="en-US" sz="2000" dirty="0" smtClean="0">
                <a:ln w="0"/>
                <a:solidFill>
                  <a:schemeClr val="tx1"/>
                </a:solidFill>
                <a:latin typeface="+mn-ea"/>
              </a:rPr>
              <a:t>自己</a:t>
            </a:r>
            <a:r>
              <a:rPr kumimoji="1" lang="ja-JP" altLang="en-US" sz="2000" dirty="0">
                <a:ln w="0"/>
                <a:solidFill>
                  <a:schemeClr val="tx1"/>
                </a:solidFill>
                <a:latin typeface="+mn-ea"/>
              </a:rPr>
              <a:t>認証　⇒試験成績書など</a:t>
            </a:r>
          </a:p>
        </p:txBody>
      </p:sp>
      <p:pic>
        <p:nvPicPr>
          <p:cNvPr id="7" name="図 6">
            <a:extLst>
              <a:ext uri="{FF2B5EF4-FFF2-40B4-BE49-F238E27FC236}">
                <a16:creationId xmlns:a16="http://schemas.microsoft.com/office/drawing/2014/main" id="{0ED61C01-EAD5-DEF7-47BB-1CD2BE382EBC}"/>
              </a:ext>
            </a:extLst>
          </p:cNvPr>
          <p:cNvPicPr>
            <a:picLocks noChangeAspect="1"/>
          </p:cNvPicPr>
          <p:nvPr/>
        </p:nvPicPr>
        <p:blipFill>
          <a:blip r:embed="rId3"/>
          <a:stretch>
            <a:fillRect/>
          </a:stretch>
        </p:blipFill>
        <p:spPr>
          <a:xfrm>
            <a:off x="1090365" y="4119311"/>
            <a:ext cx="6794677" cy="1164437"/>
          </a:xfrm>
          <a:prstGeom prst="rect">
            <a:avLst/>
          </a:prstGeom>
        </p:spPr>
      </p:pic>
      <p:pic>
        <p:nvPicPr>
          <p:cNvPr id="8" name="図 7">
            <a:extLst>
              <a:ext uri="{FF2B5EF4-FFF2-40B4-BE49-F238E27FC236}">
                <a16:creationId xmlns:a16="http://schemas.microsoft.com/office/drawing/2014/main" id="{B8A60803-6B52-A94F-AF18-FD268A9BDEAC}"/>
              </a:ext>
            </a:extLst>
          </p:cNvPr>
          <p:cNvPicPr>
            <a:picLocks noChangeAspect="1"/>
          </p:cNvPicPr>
          <p:nvPr/>
        </p:nvPicPr>
        <p:blipFill>
          <a:blip r:embed="rId4"/>
          <a:stretch>
            <a:fillRect/>
          </a:stretch>
        </p:blipFill>
        <p:spPr>
          <a:xfrm>
            <a:off x="6099259" y="5095323"/>
            <a:ext cx="1954375" cy="622154"/>
          </a:xfrm>
          <a:prstGeom prst="rect">
            <a:avLst/>
          </a:prstGeom>
        </p:spPr>
      </p:pic>
      <p:sp>
        <p:nvSpPr>
          <p:cNvPr id="5" name="スライド番号プレースホルダー 1">
            <a:extLst>
              <a:ext uri="{FF2B5EF4-FFF2-40B4-BE49-F238E27FC236}">
                <a16:creationId xmlns:a16="http://schemas.microsoft.com/office/drawing/2014/main" id="{DB880D3E-90D3-3A36-FDDB-F9D2B7AEDCA8}"/>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8</a:t>
            </a:fld>
            <a:endParaRPr lang="ja-JP" altLang="en-US" sz="1600" dirty="0">
              <a:solidFill>
                <a:schemeClr val="tx1"/>
              </a:solidFill>
              <a:latin typeface="+mn-ea"/>
            </a:endParaRPr>
          </a:p>
        </p:txBody>
      </p:sp>
    </p:spTree>
    <p:extLst>
      <p:ext uri="{BB962C8B-B14F-4D97-AF65-F5344CB8AC3E}">
        <p14:creationId xmlns:p14="http://schemas.microsoft.com/office/powerpoint/2010/main" val="25512746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3946</Words>
  <Application>Microsoft Office PowerPoint</Application>
  <PresentationFormat>画面に合わせる (4:3)</PresentationFormat>
  <Paragraphs>494</Paragraphs>
  <Slides>50</Slides>
  <Notes>48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50</vt:i4>
      </vt:variant>
    </vt:vector>
  </HeadingPairs>
  <TitlesOfParts>
    <vt:vector size="57" baseType="lpstr">
      <vt:lpstr>HG丸ｺﾞｼｯｸM-PRO</vt:lpstr>
      <vt:lpstr>ＭＳ Ｐゴシック</vt:lpstr>
      <vt:lpstr>ＭＳ ゴシック</vt:lpstr>
      <vt:lpstr>游ゴシック</vt:lpstr>
      <vt:lpstr>Arial</vt:lpstr>
      <vt:lpstr>Calibri</vt:lpstr>
      <vt:lpstr>Office テーマ</vt:lpstr>
      <vt:lpstr>令和４年度  指定給水装置工事事業者講習会</vt:lpstr>
      <vt:lpstr>講習の内容</vt:lpstr>
      <vt:lpstr>１　給水装置に関連した 水道法関係規定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給水条例関連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給水方式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給水装置の誤接続対策</vt:lpstr>
      <vt:lpstr>PowerPoint プレゼンテーション</vt:lpstr>
      <vt:lpstr>PowerPoint プレゼンテーション</vt:lpstr>
      <vt:lpstr>PowerPoint プレゼンテーション</vt:lpstr>
      <vt:lpstr>PowerPoint プレゼンテーション</vt:lpstr>
      <vt:lpstr>５ 事故事例紹介</vt:lpstr>
      <vt:lpstr>PowerPoint プレゼンテーション</vt:lpstr>
      <vt:lpstr>PowerPoint プレゼンテーション</vt:lpstr>
      <vt:lpstr>PowerPoint プレゼンテーション</vt:lpstr>
      <vt:lpstr>PowerPoint プレゼンテーション</vt:lpstr>
      <vt:lpstr>６ 指定工事事業者の取組み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７ 給水装置の維持管理</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令和４年度  指定給水装置工事事業者講習会</dc:title>
  <cp:lastModifiedBy>鈴木　秀亮</cp:lastModifiedBy>
  <cp:revision>1</cp:revision>
  <cp:lastPrinted>2022-11-29T02:43:11Z</cp:lastPrinted>
  <dcterms:modified xsi:type="dcterms:W3CDTF">2022-11-29T02:43:14Z</dcterms:modified>
</cp:coreProperties>
</file>